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2" r:id="rId4"/>
  </p:sldMasterIdLst>
  <p:notesMasterIdLst>
    <p:notesMasterId r:id="rId34"/>
  </p:notesMasterIdLst>
  <p:handoutMasterIdLst>
    <p:handoutMasterId r:id="rId35"/>
  </p:handoutMasterIdLst>
  <p:sldIdLst>
    <p:sldId id="256" r:id="rId5"/>
    <p:sldId id="257" r:id="rId6"/>
    <p:sldId id="280" r:id="rId7"/>
    <p:sldId id="281" r:id="rId8"/>
    <p:sldId id="282" r:id="rId9"/>
    <p:sldId id="283" r:id="rId10"/>
    <p:sldId id="259" r:id="rId11"/>
    <p:sldId id="277" r:id="rId12"/>
    <p:sldId id="276" r:id="rId13"/>
    <p:sldId id="260" r:id="rId14"/>
    <p:sldId id="279" r:id="rId15"/>
    <p:sldId id="278" r:id="rId16"/>
    <p:sldId id="292" r:id="rId17"/>
    <p:sldId id="293" r:id="rId18"/>
    <p:sldId id="308" r:id="rId19"/>
    <p:sldId id="307" r:id="rId20"/>
    <p:sldId id="294" r:id="rId21"/>
    <p:sldId id="295" r:id="rId22"/>
    <p:sldId id="296" r:id="rId23"/>
    <p:sldId id="297" r:id="rId24"/>
    <p:sldId id="306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93" userDrawn="1">
          <p15:clr>
            <a:srgbClr val="A4A3A4"/>
          </p15:clr>
        </p15:guide>
        <p15:guide id="2" pos="24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137F"/>
    <a:srgbClr val="297EEE"/>
    <a:srgbClr val="D9D9D9"/>
    <a:srgbClr val="C60025"/>
    <a:srgbClr val="DDDDDD"/>
    <a:srgbClr val="F3F3F3"/>
    <a:srgbClr val="373737"/>
    <a:srgbClr val="666666"/>
    <a:srgbClr val="C40022"/>
    <a:srgbClr val="5555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77" autoAdjust="0"/>
    <p:restoredTop sz="81912" autoAdjust="0"/>
  </p:normalViewPr>
  <p:slideViewPr>
    <p:cSldViewPr snapToGrid="0" snapToObjects="1">
      <p:cViewPr varScale="1">
        <p:scale>
          <a:sx n="75" d="100"/>
          <a:sy n="75" d="100"/>
        </p:scale>
        <p:origin x="-1026" y="-84"/>
      </p:cViewPr>
      <p:guideLst>
        <p:guide orient="horz" pos="793"/>
        <p:guide pos="2472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 varScale="1">
      <p:scale>
        <a:sx n="1" d="1"/>
        <a:sy n="1" d="1"/>
      </p:scale>
      <p:origin x="0" y="2688"/>
    </p:cViewPr>
  </p:sorterViewPr>
  <p:notesViewPr>
    <p:cSldViewPr snapToGrid="0" snapToObjects="1">
      <p:cViewPr varScale="1">
        <p:scale>
          <a:sx n="61" d="100"/>
          <a:sy n="61" d="100"/>
        </p:scale>
        <p:origin x="3366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Helvetica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BD2783-6EBB-EB41-8112-D139C1F4FD7C}" type="datetimeFigureOut">
              <a:rPr lang="en-US" smtClean="0">
                <a:latin typeface="Helvetica"/>
              </a:rPr>
              <a:pPr/>
              <a:t>11/5/2014</a:t>
            </a:fld>
            <a:endParaRPr lang="en-US" dirty="0">
              <a:latin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Helvetic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1AE45E-BC9B-1D4E-B47E-4EA4354BD5B3}" type="slidenum">
              <a:rPr lang="en-US" smtClean="0">
                <a:latin typeface="Helvetica"/>
              </a:rPr>
              <a:pPr/>
              <a:t>‹#›</a:t>
            </a:fld>
            <a:endParaRPr lang="en-US" dirty="0"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2072760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Helvetica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Helvetica"/>
              </a:defRPr>
            </a:lvl1pPr>
          </a:lstStyle>
          <a:p>
            <a:fld id="{DD75B2DC-CE83-9D4C-91B5-878A853A1E80}" type="datetimeFigureOut">
              <a:rPr lang="en-US" smtClean="0"/>
              <a:pPr/>
              <a:t>11/5/2014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Helvetica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Helvetica"/>
              </a:defRPr>
            </a:lvl1pPr>
          </a:lstStyle>
          <a:p>
            <a:fld id="{79605AF7-2181-5644-8D44-07249867CC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0526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Helvetica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Helvetica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Helvetica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Helvetica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Helvetica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05AF7-2181-5644-8D44-07249867CC2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410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</a:t>
            </a:r>
            <a:r>
              <a:rPr lang="en-US" baseline="0" dirty="0" smtClean="0"/>
              <a:t> is becoming increasingly apparent that most organizations will need to use multiple clouds to effectively serve the range of workloads they will run.  Whether they want a blend of low-cost, high-performance, secure or optimized for things like GPU work.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However, even in the current phase of cloud adoption, we are seeing the complexity businesses are facing to integrate just one cloud into their business.  Federation is an opportunity to re-use that initial integration for future clouds you want to run your business on, making multi-cloud a business benefit choice rather than a business cost one.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05AF7-2181-5644-8D44-07249867CC2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573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2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Rackspace Title Slide - With Fanatigu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8102" y="3564764"/>
            <a:ext cx="8320485" cy="387798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800"/>
              </a:spcAft>
              <a:buNone/>
              <a:defRPr sz="2800" b="1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8096" y="2608965"/>
            <a:ext cx="11281400" cy="650050"/>
          </a:xfrm>
        </p:spPr>
        <p:txBody>
          <a:bodyPr wrap="square">
            <a:spAutoFit/>
          </a:bodyPr>
          <a:lstStyle>
            <a:lvl1pPr>
              <a:lnSpc>
                <a:spcPct val="88000"/>
              </a:lnSpc>
              <a:spcAft>
                <a:spcPts val="600"/>
              </a:spcAft>
              <a:defRPr sz="4800" spc="-1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190" y="5589431"/>
            <a:ext cx="2672162" cy="783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logoCERNopenla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" y="4757671"/>
            <a:ext cx="2672162" cy="162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08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and Image op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24143" y="1645921"/>
            <a:ext cx="7351413" cy="4257339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38912"/>
            <a:ext cx="10972800" cy="79552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75555" y="1645921"/>
            <a:ext cx="4816444" cy="4257339"/>
          </a:xfrm>
          <a:solidFill>
            <a:schemeClr val="accent1"/>
          </a:solidFill>
        </p:spPr>
        <p:txBody>
          <a:bodyPr wrap="square" lIns="182880" tIns="182880" rIns="182880" bIns="182880">
            <a:normAutofit/>
          </a:bodyPr>
          <a:lstStyle>
            <a:lvl1pPr>
              <a:buClr>
                <a:schemeClr val="bg2"/>
              </a:buClr>
              <a:defRPr sz="1800"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 sz="1500"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 sz="1300"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 sz="1000"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 sz="800" baseline="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-1" y="1646238"/>
            <a:ext cx="7375556" cy="249299"/>
          </a:xfrm>
        </p:spPr>
        <p:txBody>
          <a:bodyPr/>
          <a:lstStyle/>
          <a:p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5544" y="1260639"/>
            <a:ext cx="11280912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kern="100" cap="none" spc="20" smtClean="0">
                <a:solidFill>
                  <a:srgbClr val="777777"/>
                </a:solidFill>
                <a:cs typeface="Helvetica"/>
              </a:rPr>
              <a:t>RACKSPACE</a:t>
            </a:r>
            <a:r>
              <a:rPr lang="en-US" b="0" kern="100" cap="none" spc="20" smtClean="0">
                <a:solidFill>
                  <a:srgbClr val="777777"/>
                </a:solidFill>
                <a:cs typeface="Helvetica"/>
              </a:rPr>
              <a:t>®</a:t>
            </a:r>
            <a:r>
              <a:rPr lang="en-US" kern="100" cap="none" spc="20" smtClean="0">
                <a:solidFill>
                  <a:srgbClr val="777777"/>
                </a:solidFill>
                <a:cs typeface="Helvetica"/>
              </a:rPr>
              <a:t> HOSTING</a:t>
            </a:r>
            <a:r>
              <a:rPr lang="en-US" b="0" kern="100" cap="none" spc="20" smtClean="0">
                <a:solidFill>
                  <a:srgbClr val="777777"/>
                </a:solidFill>
                <a:cs typeface="Helvetica"/>
              </a:rPr>
              <a:t>    |    </a:t>
            </a:r>
            <a:r>
              <a:rPr lang="en-US" kern="100" cap="none" spc="20" smtClean="0">
                <a:solidFill>
                  <a:srgbClr val="777777"/>
                </a:solidFill>
                <a:cs typeface="Helvetica"/>
              </a:rPr>
              <a:t>WWW.RACKSPACE.COM </a:t>
            </a:r>
            <a:endParaRPr lang="en-US" kern="100" cap="none" spc="20" dirty="0" smtClean="0">
              <a:solidFill>
                <a:srgbClr val="777777"/>
              </a:solidFill>
              <a:cs typeface="Helvetic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7B308D7-9E65-0248-B131-BDA2090177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68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Content two-side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58828"/>
            <a:ext cx="6096000" cy="4244430"/>
          </a:xfrm>
          <a:solidFill>
            <a:schemeClr val="bg1">
              <a:lumMod val="95000"/>
            </a:schemeClr>
          </a:solidFill>
        </p:spPr>
        <p:txBody>
          <a:bodyPr wrap="square" lIns="365760" tIns="182880" rIns="182880" bIns="18288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000"/>
            </a:lvl4pPr>
            <a:lvl5pPr>
              <a:defRPr sz="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38912"/>
            <a:ext cx="10972800" cy="79552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9840" y="1658829"/>
            <a:ext cx="5242560" cy="249299"/>
          </a:xfrm>
        </p:spPr>
        <p:txBody>
          <a:bodyPr>
            <a:sp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>
              <a:defRPr sz="1500"/>
            </a:lvl2pPr>
            <a:lvl3pPr>
              <a:defRPr sz="1300"/>
            </a:lvl3pPr>
            <a:lvl4pPr>
              <a:defRPr sz="10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6339417" y="2031893"/>
            <a:ext cx="5242983" cy="249299"/>
          </a:xfrm>
        </p:spPr>
        <p:txBody>
          <a:bodyPr/>
          <a:lstStyle/>
          <a:p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55544" y="1258225"/>
            <a:ext cx="11280912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kern="100" cap="none" spc="20" smtClean="0">
                <a:solidFill>
                  <a:srgbClr val="777777"/>
                </a:solidFill>
                <a:cs typeface="Helvetica"/>
              </a:rPr>
              <a:t>RACKSPACE</a:t>
            </a:r>
            <a:r>
              <a:rPr lang="en-US" b="0" kern="100" cap="none" spc="20" smtClean="0">
                <a:solidFill>
                  <a:srgbClr val="777777"/>
                </a:solidFill>
                <a:cs typeface="Helvetica"/>
              </a:rPr>
              <a:t>®</a:t>
            </a:r>
            <a:r>
              <a:rPr lang="en-US" kern="100" cap="none" spc="20" smtClean="0">
                <a:solidFill>
                  <a:srgbClr val="777777"/>
                </a:solidFill>
                <a:cs typeface="Helvetica"/>
              </a:rPr>
              <a:t> HOSTING</a:t>
            </a:r>
            <a:r>
              <a:rPr lang="en-US" b="0" kern="100" cap="none" spc="20" smtClean="0">
                <a:solidFill>
                  <a:srgbClr val="777777"/>
                </a:solidFill>
                <a:cs typeface="Helvetica"/>
              </a:rPr>
              <a:t>    |    </a:t>
            </a:r>
            <a:r>
              <a:rPr lang="en-US" kern="100" cap="none" spc="20" smtClean="0">
                <a:solidFill>
                  <a:srgbClr val="777777"/>
                </a:solidFill>
                <a:cs typeface="Helvetica"/>
              </a:rPr>
              <a:t>WWW.RACKSPACE.COM </a:t>
            </a:r>
            <a:endParaRPr lang="en-US" kern="100" cap="none" spc="20" dirty="0" smtClean="0">
              <a:solidFill>
                <a:srgbClr val="777777"/>
              </a:solidFill>
              <a:cs typeface="Helvetica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7B308D7-9E65-0248-B131-BDA2090177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09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and Content two-side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38912"/>
            <a:ext cx="10972800" cy="79552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38301"/>
            <a:ext cx="5242560" cy="1298817"/>
          </a:xfrm>
        </p:spPr>
        <p:txBody>
          <a:bodyPr>
            <a:spAutoFit/>
          </a:bodyPr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000"/>
            </a:lvl4pPr>
            <a:lvl5pPr>
              <a:defRPr sz="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9840" y="1638301"/>
            <a:ext cx="5242560" cy="249299"/>
          </a:xfrm>
        </p:spPr>
        <p:txBody>
          <a:bodyPr>
            <a:sp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>
              <a:defRPr sz="1500"/>
            </a:lvl2pPr>
            <a:lvl3pPr>
              <a:defRPr sz="1300"/>
            </a:lvl3pPr>
            <a:lvl4pPr>
              <a:defRPr sz="10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6339417" y="2011366"/>
            <a:ext cx="5242983" cy="249299"/>
          </a:xfrm>
        </p:spPr>
        <p:txBody>
          <a:bodyPr/>
          <a:lstStyle/>
          <a:p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5544" y="1258888"/>
            <a:ext cx="11280912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kern="100" cap="none" spc="20" smtClean="0">
                <a:solidFill>
                  <a:srgbClr val="777777"/>
                </a:solidFill>
                <a:cs typeface="Helvetica"/>
              </a:rPr>
              <a:t>RACKSPACE</a:t>
            </a:r>
            <a:r>
              <a:rPr lang="en-US" b="0" kern="100" cap="none" spc="20" smtClean="0">
                <a:solidFill>
                  <a:srgbClr val="777777"/>
                </a:solidFill>
                <a:cs typeface="Helvetica"/>
              </a:rPr>
              <a:t>®</a:t>
            </a:r>
            <a:r>
              <a:rPr lang="en-US" kern="100" cap="none" spc="20" smtClean="0">
                <a:solidFill>
                  <a:srgbClr val="777777"/>
                </a:solidFill>
                <a:cs typeface="Helvetica"/>
              </a:rPr>
              <a:t> HOSTING</a:t>
            </a:r>
            <a:r>
              <a:rPr lang="en-US" b="0" kern="100" cap="none" spc="20" smtClean="0">
                <a:solidFill>
                  <a:srgbClr val="777777"/>
                </a:solidFill>
                <a:cs typeface="Helvetica"/>
              </a:rPr>
              <a:t>    |    </a:t>
            </a:r>
            <a:r>
              <a:rPr lang="en-US" kern="100" cap="none" spc="20" smtClean="0">
                <a:solidFill>
                  <a:srgbClr val="777777"/>
                </a:solidFill>
                <a:cs typeface="Helvetica"/>
              </a:rPr>
              <a:t>WWW.RACKSPACE.COM </a:t>
            </a:r>
            <a:endParaRPr lang="en-US" kern="100" cap="none" spc="20" dirty="0" smtClean="0">
              <a:solidFill>
                <a:srgbClr val="777777"/>
              </a:solidFill>
              <a:cs typeface="Helvetica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7B308D7-9E65-0248-B131-BDA2090177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12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03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0642"/>
            <a:ext cx="5242560" cy="304699"/>
          </a:xfrm>
        </p:spPr>
        <p:txBody>
          <a:bodyPr anchor="t"/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3"/>
          </p:nvPr>
        </p:nvSpPr>
        <p:spPr>
          <a:xfrm>
            <a:off x="609600" y="2430329"/>
            <a:ext cx="5242560" cy="1298817"/>
          </a:xfrm>
        </p:spPr>
        <p:txBody>
          <a:bodyPr>
            <a:spAutoFit/>
          </a:bodyPr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000"/>
            </a:lvl4pPr>
            <a:lvl5pPr>
              <a:defRPr sz="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0642"/>
            <a:ext cx="5242560" cy="304699"/>
          </a:xfrm>
        </p:spPr>
        <p:txBody>
          <a:bodyPr anchor="t"/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0329"/>
            <a:ext cx="5242560" cy="1298817"/>
          </a:xfrm>
        </p:spPr>
        <p:txBody>
          <a:bodyPr>
            <a:spAutoFit/>
          </a:bodyPr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000"/>
            </a:lvl4pPr>
            <a:lvl5pPr>
              <a:defRPr sz="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455544" y="1260640"/>
            <a:ext cx="11280912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kern="100" cap="none" spc="20" smtClean="0">
                <a:solidFill>
                  <a:srgbClr val="777777"/>
                </a:solidFill>
                <a:cs typeface="Helvetica"/>
              </a:rPr>
              <a:t>RACKSPACE</a:t>
            </a:r>
            <a:r>
              <a:rPr lang="en-US" b="0" kern="100" cap="none" spc="20" smtClean="0">
                <a:solidFill>
                  <a:srgbClr val="777777"/>
                </a:solidFill>
                <a:cs typeface="Helvetica"/>
              </a:rPr>
              <a:t>®</a:t>
            </a:r>
            <a:r>
              <a:rPr lang="en-US" kern="100" cap="none" spc="20" smtClean="0">
                <a:solidFill>
                  <a:srgbClr val="777777"/>
                </a:solidFill>
                <a:cs typeface="Helvetica"/>
              </a:rPr>
              <a:t> HOSTING</a:t>
            </a:r>
            <a:r>
              <a:rPr lang="en-US" b="0" kern="100" cap="none" spc="20" smtClean="0">
                <a:solidFill>
                  <a:srgbClr val="777777"/>
                </a:solidFill>
                <a:cs typeface="Helvetica"/>
              </a:rPr>
              <a:t>    |    </a:t>
            </a:r>
            <a:r>
              <a:rPr lang="en-US" kern="100" cap="none" spc="20" smtClean="0">
                <a:solidFill>
                  <a:srgbClr val="777777"/>
                </a:solidFill>
                <a:cs typeface="Helvetica"/>
              </a:rPr>
              <a:t>WWW.RACKSPACE.COM </a:t>
            </a:r>
            <a:endParaRPr lang="en-US" kern="100" cap="none" spc="20" dirty="0" smtClean="0">
              <a:solidFill>
                <a:srgbClr val="777777"/>
              </a:solidFill>
              <a:cs typeface="Helvetica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7B308D7-9E65-0248-B131-BDA2090177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06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icture with title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1234441"/>
            <a:ext cx="12192000" cy="486759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234441"/>
            <a:ext cx="12192000" cy="24929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kern="100" cap="none" spc="20" smtClean="0">
                <a:solidFill>
                  <a:srgbClr val="777777"/>
                </a:solidFill>
                <a:cs typeface="Helvetica"/>
              </a:rPr>
              <a:t>RACKSPACE</a:t>
            </a:r>
            <a:r>
              <a:rPr lang="en-US" b="0" kern="100" cap="none" spc="20" smtClean="0">
                <a:solidFill>
                  <a:srgbClr val="777777"/>
                </a:solidFill>
                <a:cs typeface="Helvetica"/>
              </a:rPr>
              <a:t>®</a:t>
            </a:r>
            <a:r>
              <a:rPr lang="en-US" kern="100" cap="none" spc="20" smtClean="0">
                <a:solidFill>
                  <a:srgbClr val="777777"/>
                </a:solidFill>
                <a:cs typeface="Helvetica"/>
              </a:rPr>
              <a:t> HOSTING</a:t>
            </a:r>
            <a:r>
              <a:rPr lang="en-US" b="0" kern="100" cap="none" spc="20" smtClean="0">
                <a:solidFill>
                  <a:srgbClr val="777777"/>
                </a:solidFill>
                <a:cs typeface="Helvetica"/>
              </a:rPr>
              <a:t>    |    </a:t>
            </a:r>
            <a:r>
              <a:rPr lang="en-US" kern="100" cap="none" spc="20" smtClean="0">
                <a:solidFill>
                  <a:srgbClr val="777777"/>
                </a:solidFill>
                <a:cs typeface="Helvetica"/>
              </a:rPr>
              <a:t>WWW.RACKSPACE.COM </a:t>
            </a:r>
            <a:endParaRPr lang="en-US" kern="100" cap="none" spc="20" dirty="0" smtClean="0">
              <a:solidFill>
                <a:srgbClr val="777777"/>
              </a:solidFill>
              <a:cs typeface="Helvetic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7B308D7-9E65-0248-B131-BDA2090177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rge picture with title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752408" y="0"/>
            <a:ext cx="6439593" cy="249299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09600" y="1762125"/>
            <a:ext cx="4876800" cy="13036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1" y="438912"/>
            <a:ext cx="5142807" cy="7955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kern="100" cap="none" spc="20" smtClean="0">
                <a:solidFill>
                  <a:srgbClr val="777777"/>
                </a:solidFill>
                <a:cs typeface="Helvetica"/>
              </a:rPr>
              <a:t>RACKSPACE</a:t>
            </a:r>
            <a:r>
              <a:rPr lang="en-US" b="0" kern="100" cap="none" spc="20" smtClean="0">
                <a:solidFill>
                  <a:srgbClr val="777777"/>
                </a:solidFill>
                <a:cs typeface="Helvetica"/>
              </a:rPr>
              <a:t>®</a:t>
            </a:r>
            <a:r>
              <a:rPr lang="en-US" kern="100" cap="none" spc="20" smtClean="0">
                <a:solidFill>
                  <a:srgbClr val="777777"/>
                </a:solidFill>
                <a:cs typeface="Helvetica"/>
              </a:rPr>
              <a:t> HOSTING</a:t>
            </a:r>
            <a:r>
              <a:rPr lang="en-US" b="0" kern="100" cap="none" spc="20" smtClean="0">
                <a:solidFill>
                  <a:srgbClr val="777777"/>
                </a:solidFill>
                <a:cs typeface="Helvetica"/>
              </a:rPr>
              <a:t>    |    </a:t>
            </a:r>
            <a:r>
              <a:rPr lang="en-US" kern="100" cap="none" spc="20" smtClean="0">
                <a:solidFill>
                  <a:srgbClr val="777777"/>
                </a:solidFill>
                <a:cs typeface="Helvetica"/>
              </a:rPr>
              <a:t>WWW.RACKSPACE.COM </a:t>
            </a:r>
            <a:endParaRPr lang="en-US" kern="100" cap="none" spc="20" dirty="0" smtClean="0">
              <a:solidFill>
                <a:srgbClr val="777777"/>
              </a:solidFill>
              <a:cs typeface="Helvetic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7B308D7-9E65-0248-B131-BDA2090177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88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-10612"/>
            <a:ext cx="12192000" cy="249299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38560" y="6318504"/>
            <a:ext cx="243840" cy="182880"/>
          </a:xfrm>
        </p:spPr>
        <p:txBody>
          <a:bodyPr/>
          <a:lstStyle/>
          <a:p>
            <a:fld id="{F7B308D7-9E65-0248-B131-BDA2090177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2678972" y="6426066"/>
            <a:ext cx="853440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600"/>
              </a:lnSpc>
            </a:pPr>
            <a:r>
              <a:rPr lang="en-US" sz="500" b="1" i="0" kern="100" cap="none" spc="20" baseline="0" dirty="0" smtClean="0">
                <a:solidFill>
                  <a:schemeClr val="bg1"/>
                </a:solidFill>
                <a:latin typeface="+mn-lt"/>
                <a:cs typeface="Helvetica"/>
              </a:rPr>
              <a:t>RACKSPACE</a:t>
            </a:r>
            <a:r>
              <a:rPr lang="en-US" sz="500" b="0" i="0" kern="100" cap="none" spc="20" baseline="0" dirty="0" smtClean="0">
                <a:solidFill>
                  <a:schemeClr val="bg1"/>
                </a:solidFill>
                <a:latin typeface="+mn-lt"/>
                <a:cs typeface="Helvetica"/>
              </a:rPr>
              <a:t>®</a:t>
            </a:r>
            <a:r>
              <a:rPr lang="en-US" sz="500" b="1" i="0" kern="100" cap="none" spc="20" baseline="0" dirty="0" smtClean="0">
                <a:solidFill>
                  <a:schemeClr val="bg1"/>
                </a:solidFill>
                <a:latin typeface="+mn-lt"/>
                <a:cs typeface="Helvetica"/>
              </a:rPr>
              <a:t> HOSTING</a:t>
            </a:r>
            <a:r>
              <a:rPr lang="en-US" sz="500" b="0" i="0" kern="100" cap="none" spc="20" baseline="0" dirty="0" smtClean="0">
                <a:solidFill>
                  <a:schemeClr val="bg1"/>
                </a:solidFill>
                <a:latin typeface="+mn-lt"/>
                <a:cs typeface="Helvetica"/>
              </a:rPr>
              <a:t>    |    </a:t>
            </a:r>
            <a:r>
              <a:rPr lang="en-US" sz="500" b="1" i="0" kern="100" cap="none" spc="20" baseline="0" dirty="0" smtClean="0">
                <a:solidFill>
                  <a:schemeClr val="bg1"/>
                </a:solidFill>
                <a:latin typeface="+mn-lt"/>
                <a:cs typeface="Helvetica"/>
              </a:rPr>
              <a:t>WWW.RACKSPACE.COM </a:t>
            </a:r>
            <a:endParaRPr lang="en-US" sz="500" b="1" i="0" kern="100" cap="none" spc="20" baseline="0" dirty="0">
              <a:solidFill>
                <a:schemeClr val="bg1"/>
              </a:solidFill>
              <a:latin typeface="+mn-lt"/>
              <a:cs typeface="Helvetica"/>
            </a:endParaRPr>
          </a:p>
        </p:txBody>
      </p:sp>
      <p:pic>
        <p:nvPicPr>
          <p:cNvPr id="12" name="Picture 11" descr="Rackspace_Cloud_Company_Logo_blk.png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999" y="6226628"/>
            <a:ext cx="1504568" cy="447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022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-10612"/>
            <a:ext cx="12192000" cy="249299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" y="419101"/>
            <a:ext cx="4815417" cy="5495267"/>
          </a:xfrm>
          <a:solidFill>
            <a:srgbClr val="1C1C1C">
              <a:alpha val="69804"/>
            </a:srgbClr>
          </a:solidFill>
        </p:spPr>
        <p:txBody>
          <a:bodyPr lIns="274320" tIns="182880" rIns="182880" bIns="182880" anchor="ctr" anchorCtr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38560" y="6318504"/>
            <a:ext cx="243840" cy="182880"/>
          </a:xfrm>
        </p:spPr>
        <p:txBody>
          <a:bodyPr/>
          <a:lstStyle/>
          <a:p>
            <a:fld id="{F7B308D7-9E65-0248-B131-BDA2090177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2678972" y="6426066"/>
            <a:ext cx="853440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600"/>
              </a:lnSpc>
            </a:pPr>
            <a:r>
              <a:rPr lang="en-US" sz="500" b="1" i="0" kern="100" cap="none" spc="20" baseline="0" dirty="0" smtClean="0">
                <a:solidFill>
                  <a:schemeClr val="bg1"/>
                </a:solidFill>
                <a:latin typeface="+mn-lt"/>
                <a:cs typeface="Helvetica"/>
              </a:rPr>
              <a:t>RACKSPACE</a:t>
            </a:r>
            <a:r>
              <a:rPr lang="en-US" sz="500" b="0" i="0" kern="100" cap="none" spc="20" baseline="0" dirty="0" smtClean="0">
                <a:solidFill>
                  <a:schemeClr val="bg1"/>
                </a:solidFill>
                <a:latin typeface="+mn-lt"/>
                <a:cs typeface="Helvetica"/>
              </a:rPr>
              <a:t>®</a:t>
            </a:r>
            <a:r>
              <a:rPr lang="en-US" sz="500" b="1" i="0" kern="100" cap="none" spc="20" baseline="0" dirty="0" smtClean="0">
                <a:solidFill>
                  <a:schemeClr val="bg1"/>
                </a:solidFill>
                <a:latin typeface="+mn-lt"/>
                <a:cs typeface="Helvetica"/>
              </a:rPr>
              <a:t> HOSTING</a:t>
            </a:r>
            <a:r>
              <a:rPr lang="en-US" sz="500" b="0" i="0" kern="100" cap="none" spc="20" baseline="0" dirty="0" smtClean="0">
                <a:solidFill>
                  <a:schemeClr val="bg1"/>
                </a:solidFill>
                <a:latin typeface="+mn-lt"/>
                <a:cs typeface="Helvetica"/>
              </a:rPr>
              <a:t>    |    </a:t>
            </a:r>
            <a:r>
              <a:rPr lang="en-US" sz="500" b="1" i="0" kern="100" cap="none" spc="20" baseline="0" dirty="0" smtClean="0">
                <a:solidFill>
                  <a:schemeClr val="bg1"/>
                </a:solidFill>
                <a:latin typeface="+mn-lt"/>
                <a:cs typeface="Helvetica"/>
              </a:rPr>
              <a:t>WWW.RACKSPACE.COM </a:t>
            </a:r>
            <a:endParaRPr lang="en-US" sz="500" b="1" i="0" kern="100" cap="none" spc="20" baseline="0" dirty="0">
              <a:solidFill>
                <a:schemeClr val="bg1"/>
              </a:solidFill>
              <a:latin typeface="+mn-lt"/>
              <a:cs typeface="Helvetica"/>
            </a:endParaRPr>
          </a:p>
        </p:txBody>
      </p:sp>
      <p:pic>
        <p:nvPicPr>
          <p:cNvPr id="11" name="Picture 10" descr="Rackspace_Cloud_Company_Logo_blk.png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999" y="6226628"/>
            <a:ext cx="1504568" cy="447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058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-10612"/>
            <a:ext cx="12192000" cy="249299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38560" y="6318504"/>
            <a:ext cx="243840" cy="182880"/>
          </a:xfrm>
        </p:spPr>
        <p:txBody>
          <a:bodyPr/>
          <a:lstStyle/>
          <a:p>
            <a:fld id="{F7B308D7-9E65-0248-B131-BDA2090177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2678972" y="6426066"/>
            <a:ext cx="853440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600"/>
              </a:lnSpc>
            </a:pPr>
            <a:r>
              <a:rPr lang="en-US" sz="500" b="1" i="0" kern="100" cap="none" spc="20" baseline="0" dirty="0" smtClean="0">
                <a:solidFill>
                  <a:schemeClr val="bg1"/>
                </a:solidFill>
                <a:latin typeface="+mn-lt"/>
                <a:cs typeface="Helvetica"/>
              </a:rPr>
              <a:t>RACKSPACE</a:t>
            </a:r>
            <a:r>
              <a:rPr lang="en-US" sz="500" b="0" i="0" kern="100" cap="none" spc="20" baseline="0" dirty="0" smtClean="0">
                <a:solidFill>
                  <a:schemeClr val="bg1"/>
                </a:solidFill>
                <a:latin typeface="+mn-lt"/>
                <a:cs typeface="Helvetica"/>
              </a:rPr>
              <a:t>®</a:t>
            </a:r>
            <a:r>
              <a:rPr lang="en-US" sz="500" b="1" i="0" kern="100" cap="none" spc="20" baseline="0" dirty="0" smtClean="0">
                <a:solidFill>
                  <a:schemeClr val="bg1"/>
                </a:solidFill>
                <a:latin typeface="+mn-lt"/>
                <a:cs typeface="Helvetica"/>
              </a:rPr>
              <a:t> HOSTING</a:t>
            </a:r>
            <a:r>
              <a:rPr lang="en-US" sz="500" b="0" i="0" kern="100" cap="none" spc="20" baseline="0" dirty="0" smtClean="0">
                <a:solidFill>
                  <a:schemeClr val="bg1"/>
                </a:solidFill>
                <a:latin typeface="+mn-lt"/>
                <a:cs typeface="Helvetica"/>
              </a:rPr>
              <a:t>    |    </a:t>
            </a:r>
            <a:r>
              <a:rPr lang="en-US" sz="500" b="1" i="0" kern="100" cap="none" spc="20" baseline="0" dirty="0" smtClean="0">
                <a:solidFill>
                  <a:schemeClr val="bg1"/>
                </a:solidFill>
                <a:latin typeface="+mn-lt"/>
                <a:cs typeface="Helvetica"/>
              </a:rPr>
              <a:t>WWW.RACKSPACE.COM </a:t>
            </a:r>
            <a:endParaRPr lang="en-US" sz="500" b="1" i="0" kern="100" cap="none" spc="20" baseline="0" dirty="0">
              <a:solidFill>
                <a:schemeClr val="bg1"/>
              </a:solidFill>
              <a:latin typeface="+mn-lt"/>
              <a:cs typeface="Helvetica"/>
            </a:endParaRP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" y="419101"/>
            <a:ext cx="4815417" cy="5495267"/>
          </a:xfrm>
          <a:solidFill>
            <a:schemeClr val="accent1">
              <a:alpha val="80000"/>
            </a:schemeClr>
          </a:solidFill>
        </p:spPr>
        <p:txBody>
          <a:bodyPr lIns="274320" tIns="182880" rIns="182880" bIns="182880" anchor="ctr" anchorCtr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 descr="Rackspace_Cloud_Company_Logo_blk.png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999" y="6226628"/>
            <a:ext cx="1504568" cy="447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29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ank You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extBox 1"/>
          <p:cNvSpPr txBox="1"/>
          <p:nvPr userDrawn="1"/>
        </p:nvSpPr>
        <p:spPr>
          <a:xfrm>
            <a:off x="2731674" y="2153142"/>
            <a:ext cx="6889002" cy="1231106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8000" dirty="0" smtClean="0">
                <a:solidFill>
                  <a:schemeClr val="bg1"/>
                </a:solidFill>
                <a:latin typeface="Arial Black" panose="020B0A04020102020204" pitchFamily="34" charset="0"/>
                <a:cs typeface="Helvetica"/>
              </a:rPr>
              <a:t>THANK</a:t>
            </a:r>
            <a:r>
              <a:rPr lang="en-US" sz="8000" baseline="0" dirty="0" smtClean="0">
                <a:solidFill>
                  <a:schemeClr val="bg1"/>
                </a:solidFill>
                <a:latin typeface="Arial Black" panose="020B0A04020102020204" pitchFamily="34" charset="0"/>
                <a:cs typeface="Helvetica"/>
              </a:rPr>
              <a:t> YOU</a:t>
            </a:r>
            <a:endParaRPr lang="en-US" sz="8000" dirty="0" smtClean="0">
              <a:solidFill>
                <a:schemeClr val="bg1"/>
              </a:solidFill>
              <a:latin typeface="Arial Black" panose="020B0A04020102020204" pitchFamily="34" charset="0"/>
              <a:cs typeface="Helvetic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56267" y="5723167"/>
            <a:ext cx="9279467" cy="294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</a:pPr>
            <a:r>
              <a:rPr lang="en-US" sz="800" b="1" kern="400" spc="20" baseline="0" dirty="0" smtClean="0">
                <a:solidFill>
                  <a:schemeClr val="bg2"/>
                </a:solidFill>
                <a:latin typeface="+mn-lt"/>
                <a:cs typeface="Helvetica"/>
              </a:rPr>
              <a:t>RACKSPACE®</a:t>
            </a:r>
            <a:r>
              <a:rPr lang="en-US" sz="800" kern="400" spc="20" baseline="0" dirty="0" smtClean="0">
                <a:solidFill>
                  <a:schemeClr val="bg2"/>
                </a:solidFill>
                <a:latin typeface="+mn-lt"/>
                <a:cs typeface="Helvetica"/>
              </a:rPr>
              <a:t>     |     1 FANATICAL PLACE, CITY OF WINDCREST     |     SAN ANTONIO, TX  78218</a:t>
            </a:r>
          </a:p>
          <a:p>
            <a:pPr marL="0" marR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</a:pPr>
            <a:r>
              <a:rPr lang="en-US" sz="800" b="1" kern="400" spc="20" baseline="0" dirty="0" smtClean="0">
                <a:solidFill>
                  <a:schemeClr val="bg2"/>
                </a:solidFill>
                <a:latin typeface="+mn-lt"/>
                <a:cs typeface="Helvetica"/>
              </a:rPr>
              <a:t>US SALES:</a:t>
            </a:r>
            <a:r>
              <a:rPr lang="en-US" sz="800" kern="400" spc="20" baseline="0" dirty="0" smtClean="0">
                <a:solidFill>
                  <a:schemeClr val="bg2"/>
                </a:solidFill>
                <a:latin typeface="+mn-lt"/>
                <a:cs typeface="Helvetica"/>
              </a:rPr>
              <a:t> 1-800-961-2888     |     </a:t>
            </a:r>
            <a:r>
              <a:rPr lang="en-US" sz="800" b="1" kern="400" spc="20" baseline="0" dirty="0" smtClean="0">
                <a:solidFill>
                  <a:schemeClr val="bg2"/>
                </a:solidFill>
                <a:latin typeface="+mn-lt"/>
                <a:cs typeface="Helvetica"/>
              </a:rPr>
              <a:t>US SUPPORT:</a:t>
            </a:r>
            <a:r>
              <a:rPr lang="en-US" sz="800" kern="400" spc="20" baseline="0" dirty="0" smtClean="0">
                <a:solidFill>
                  <a:schemeClr val="bg2"/>
                </a:solidFill>
                <a:latin typeface="+mn-lt"/>
                <a:cs typeface="Helvetica"/>
              </a:rPr>
              <a:t> 1-800-961-4454     |     WWW.</a:t>
            </a:r>
            <a:r>
              <a:rPr lang="en-US" sz="800" b="1" kern="400" spc="20" baseline="0" dirty="0" smtClean="0">
                <a:solidFill>
                  <a:schemeClr val="bg2"/>
                </a:solidFill>
                <a:latin typeface="+mn-lt"/>
                <a:cs typeface="Helvetica"/>
              </a:rPr>
              <a:t>RACKSPACE</a:t>
            </a:r>
            <a:r>
              <a:rPr lang="en-US" sz="800" kern="400" spc="20" baseline="0" dirty="0" smtClean="0">
                <a:solidFill>
                  <a:schemeClr val="bg2"/>
                </a:solidFill>
                <a:latin typeface="+mn-lt"/>
                <a:cs typeface="Helvetica"/>
              </a:rPr>
              <a:t>.COM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62000" y="6426066"/>
            <a:ext cx="10668000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600"/>
              </a:lnSpc>
            </a:pPr>
            <a:r>
              <a:rPr lang="en-US" sz="500" b="0" i="0" kern="100" cap="none" spc="20" baseline="0" dirty="0" smtClean="0">
                <a:solidFill>
                  <a:schemeClr val="bg2"/>
                </a:solidFill>
                <a:latin typeface="+mn-lt"/>
                <a:cs typeface="Helvetica"/>
              </a:rPr>
              <a:t>© RACKSPACE LTD.    |    RACKSPACE® AND FANATICAL SUPPORT® ARE SERVICE MARKS OF RACKSPACE US, INC. REGISTERED IN THE UNITED STATES AND OTHER COUNTRIES.    |    </a:t>
            </a:r>
            <a:r>
              <a:rPr lang="en-US" sz="500" b="1" i="0" kern="100" cap="none" spc="20" baseline="0" dirty="0" smtClean="0">
                <a:solidFill>
                  <a:schemeClr val="bg2"/>
                </a:solidFill>
                <a:latin typeface="+mn-lt"/>
                <a:cs typeface="Helvetica"/>
              </a:rPr>
              <a:t>WWW.RACKSPACE.COM</a:t>
            </a:r>
            <a:endParaRPr lang="en-US" sz="500" b="1" i="0" kern="100" cap="none" spc="20" baseline="0" dirty="0">
              <a:solidFill>
                <a:schemeClr val="bg2"/>
              </a:solidFill>
              <a:latin typeface="+mn-lt"/>
              <a:cs typeface="Helvetica"/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304" y="4060764"/>
            <a:ext cx="4039392" cy="11846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994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ackspace Title Slide - With Fanatigu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41"/>
          <a:stretch/>
        </p:blipFill>
        <p:spPr bwMode="auto">
          <a:xfrm>
            <a:off x="1" y="0"/>
            <a:ext cx="12302836" cy="6920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 rot="16200000">
            <a:off x="916361" y="-916365"/>
            <a:ext cx="6920511" cy="8753232"/>
          </a:xfrm>
          <a:prstGeom prst="rect">
            <a:avLst/>
          </a:prstGeom>
          <a:solidFill>
            <a:srgbClr val="000000">
              <a:alpha val="61000"/>
            </a:srgb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096" y="3081964"/>
            <a:ext cx="6422059" cy="387798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800"/>
              </a:spcAft>
              <a:buNone/>
              <a:defRPr sz="28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8097" y="1593157"/>
            <a:ext cx="7985135" cy="1300099"/>
          </a:xfrm>
        </p:spPr>
        <p:txBody>
          <a:bodyPr wrap="square">
            <a:spAutoFit/>
          </a:bodyPr>
          <a:lstStyle>
            <a:lvl1pPr>
              <a:lnSpc>
                <a:spcPct val="88000"/>
              </a:lnSpc>
              <a:spcAft>
                <a:spcPts val="600"/>
              </a:spcAft>
              <a:defRPr sz="4800" spc="-1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4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8096" y="5558879"/>
            <a:ext cx="3182388" cy="93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285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Just Footer El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438912"/>
            <a:ext cx="10972800" cy="79552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5544" y="1258888"/>
            <a:ext cx="11280912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kern="100" cap="none" spc="20" smtClean="0">
                <a:solidFill>
                  <a:srgbClr val="777777"/>
                </a:solidFill>
                <a:cs typeface="Helvetica"/>
              </a:rPr>
              <a:t>RACKSPACE</a:t>
            </a:r>
            <a:r>
              <a:rPr lang="en-US" b="0" kern="100" cap="none" spc="20" smtClean="0">
                <a:solidFill>
                  <a:srgbClr val="777777"/>
                </a:solidFill>
                <a:cs typeface="Helvetica"/>
              </a:rPr>
              <a:t>®</a:t>
            </a:r>
            <a:r>
              <a:rPr lang="en-US" kern="100" cap="none" spc="20" smtClean="0">
                <a:solidFill>
                  <a:srgbClr val="777777"/>
                </a:solidFill>
                <a:cs typeface="Helvetica"/>
              </a:rPr>
              <a:t> HOSTING</a:t>
            </a:r>
            <a:r>
              <a:rPr lang="en-US" b="0" kern="100" cap="none" spc="20" smtClean="0">
                <a:solidFill>
                  <a:srgbClr val="777777"/>
                </a:solidFill>
                <a:cs typeface="Helvetica"/>
              </a:rPr>
              <a:t>    |    </a:t>
            </a:r>
            <a:r>
              <a:rPr lang="en-US" kern="100" cap="none" spc="20" smtClean="0">
                <a:solidFill>
                  <a:srgbClr val="777777"/>
                </a:solidFill>
                <a:cs typeface="Helvetica"/>
              </a:rPr>
              <a:t>WWW.RACKSPACE.COM </a:t>
            </a:r>
            <a:endParaRPr lang="en-US" kern="100" cap="none" spc="20" dirty="0" smtClean="0">
              <a:solidFill>
                <a:srgbClr val="777777"/>
              </a:solidFill>
              <a:cs typeface="Helvetic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B308D7-9E65-0248-B131-BDA2090177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54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Just Footer El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kern="100" cap="none" spc="20" dirty="0" smtClean="0">
                <a:solidFill>
                  <a:srgbClr val="777777"/>
                </a:solidFill>
                <a:cs typeface="Helvetica"/>
              </a:rPr>
              <a:t>RACKSPACE</a:t>
            </a:r>
            <a:r>
              <a:rPr lang="en-US" b="0" kern="100" cap="none" spc="20" dirty="0" smtClean="0">
                <a:solidFill>
                  <a:srgbClr val="777777"/>
                </a:solidFill>
                <a:cs typeface="Helvetica"/>
              </a:rPr>
              <a:t>®</a:t>
            </a:r>
            <a:r>
              <a:rPr lang="en-US" kern="100" cap="none" spc="20" dirty="0" smtClean="0">
                <a:solidFill>
                  <a:srgbClr val="777777"/>
                </a:solidFill>
                <a:cs typeface="Helvetica"/>
              </a:rPr>
              <a:t> HOSTING</a:t>
            </a:r>
            <a:r>
              <a:rPr lang="en-US" b="0" kern="100" cap="none" spc="20" dirty="0" smtClean="0">
                <a:solidFill>
                  <a:srgbClr val="777777"/>
                </a:solidFill>
                <a:cs typeface="Helvetica"/>
              </a:rPr>
              <a:t>    |    </a:t>
            </a:r>
            <a:r>
              <a:rPr lang="en-US" kern="100" cap="none" spc="20" dirty="0" smtClean="0">
                <a:solidFill>
                  <a:srgbClr val="777777"/>
                </a:solidFill>
                <a:cs typeface="Helvetica"/>
              </a:rPr>
              <a:t>WWW.RACKSPACE.COM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B308D7-9E65-0248-B131-BDA2090177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3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Just Footer El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 userDrawn="1"/>
        </p:nvSpPr>
        <p:spPr bwMode="auto">
          <a:xfrm>
            <a:off x="3443803" y="1843724"/>
            <a:ext cx="2721832" cy="3235213"/>
          </a:xfrm>
          <a:prstGeom prst="roundRect">
            <a:avLst>
              <a:gd name="adj" fmla="val 5060"/>
            </a:avLst>
          </a:prstGeom>
          <a:noFill/>
          <a:ln w="19050" cap="rnd" cmpd="sng" algn="ctr">
            <a:solidFill>
              <a:schemeClr val="tx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1" name="Rounded Rectangle 10"/>
          <p:cNvSpPr/>
          <p:nvPr userDrawn="1"/>
        </p:nvSpPr>
        <p:spPr bwMode="auto">
          <a:xfrm>
            <a:off x="6335749" y="1843724"/>
            <a:ext cx="2721832" cy="3235213"/>
          </a:xfrm>
          <a:prstGeom prst="roundRect">
            <a:avLst>
              <a:gd name="adj" fmla="val 5060"/>
            </a:avLst>
          </a:prstGeom>
          <a:noFill/>
          <a:ln w="19050" cap="rnd" cmpd="sng" algn="ctr">
            <a:solidFill>
              <a:schemeClr val="tx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2" name="Rounded Rectangle 11"/>
          <p:cNvSpPr/>
          <p:nvPr userDrawn="1"/>
        </p:nvSpPr>
        <p:spPr bwMode="auto">
          <a:xfrm>
            <a:off x="9203392" y="1843724"/>
            <a:ext cx="2721832" cy="3235213"/>
          </a:xfrm>
          <a:prstGeom prst="roundRect">
            <a:avLst>
              <a:gd name="adj" fmla="val 5060"/>
            </a:avLst>
          </a:prstGeom>
          <a:noFill/>
          <a:ln w="19050" cap="rnd" cmpd="sng" algn="ctr">
            <a:solidFill>
              <a:schemeClr val="tx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3585633" y="2073275"/>
            <a:ext cx="2437939" cy="49859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6482741" y="2073275"/>
            <a:ext cx="2437939" cy="49859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9331567" y="2073275"/>
            <a:ext cx="2437939" cy="49859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09600" y="438912"/>
            <a:ext cx="10972800" cy="79552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455544" y="1258225"/>
            <a:ext cx="11280912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0" y="1843723"/>
            <a:ext cx="3208867" cy="3235213"/>
          </a:xfrm>
          <a:solidFill>
            <a:schemeClr val="bg2">
              <a:lumMod val="95000"/>
            </a:schemeClr>
          </a:solidFill>
        </p:spPr>
        <p:txBody>
          <a:bodyPr lIns="365760" anchor="ctr" anchorCtr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kern="100" cap="none" spc="20" smtClean="0">
                <a:solidFill>
                  <a:srgbClr val="777777"/>
                </a:solidFill>
                <a:cs typeface="Helvetica"/>
              </a:rPr>
              <a:t>RACKSPACE</a:t>
            </a:r>
            <a:r>
              <a:rPr lang="en-US" b="0" kern="100" cap="none" spc="20" smtClean="0">
                <a:solidFill>
                  <a:srgbClr val="777777"/>
                </a:solidFill>
                <a:cs typeface="Helvetica"/>
              </a:rPr>
              <a:t>®</a:t>
            </a:r>
            <a:r>
              <a:rPr lang="en-US" kern="100" cap="none" spc="20" smtClean="0">
                <a:solidFill>
                  <a:srgbClr val="777777"/>
                </a:solidFill>
                <a:cs typeface="Helvetica"/>
              </a:rPr>
              <a:t> HOSTING</a:t>
            </a:r>
            <a:r>
              <a:rPr lang="en-US" b="0" kern="100" cap="none" spc="20" smtClean="0">
                <a:solidFill>
                  <a:srgbClr val="777777"/>
                </a:solidFill>
                <a:cs typeface="Helvetica"/>
              </a:rPr>
              <a:t>    |    </a:t>
            </a:r>
            <a:r>
              <a:rPr lang="en-US" kern="100" cap="none" spc="20" smtClean="0">
                <a:solidFill>
                  <a:srgbClr val="777777"/>
                </a:solidFill>
                <a:cs typeface="Helvetica"/>
              </a:rPr>
              <a:t>WWW.RACKSPACE.COM </a:t>
            </a:r>
            <a:endParaRPr lang="en-US" kern="100" cap="none" spc="20" dirty="0" smtClean="0">
              <a:solidFill>
                <a:srgbClr val="777777"/>
              </a:solidFill>
              <a:cs typeface="Helvetic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7B308D7-9E65-0248-B131-BDA2090177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19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3"/>
          <p:cNvSpPr>
            <a:spLocks noGrp="1"/>
          </p:cNvSpPr>
          <p:nvPr>
            <p:ph sz="quarter" idx="13"/>
          </p:nvPr>
        </p:nvSpPr>
        <p:spPr>
          <a:xfrm>
            <a:off x="0" y="1638300"/>
            <a:ext cx="5917397" cy="4190036"/>
          </a:xfrm>
          <a:solidFill>
            <a:schemeClr val="bg1">
              <a:lumMod val="95000"/>
            </a:schemeClr>
          </a:solidFill>
        </p:spPr>
        <p:txBody>
          <a:bodyPr lIns="274320" tIns="182880" rIns="182880" bIns="18288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609600" y="438912"/>
            <a:ext cx="10972800" cy="79552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5544" y="1260639"/>
            <a:ext cx="11280912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3"/>
          <p:cNvSpPr>
            <a:spLocks noGrp="1"/>
          </p:cNvSpPr>
          <p:nvPr>
            <p:ph sz="quarter" idx="14"/>
          </p:nvPr>
        </p:nvSpPr>
        <p:spPr>
          <a:xfrm>
            <a:off x="6274603" y="1638300"/>
            <a:ext cx="5917397" cy="4190036"/>
          </a:xfrm>
          <a:solidFill>
            <a:schemeClr val="bg1">
              <a:lumMod val="95000"/>
            </a:schemeClr>
          </a:solidFill>
        </p:spPr>
        <p:txBody>
          <a:bodyPr lIns="274320" tIns="182880" rIns="182880" bIns="18288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kern="100" cap="none" spc="20" smtClean="0">
                <a:solidFill>
                  <a:srgbClr val="777777"/>
                </a:solidFill>
                <a:cs typeface="Helvetica"/>
              </a:rPr>
              <a:t>RACKSPACE</a:t>
            </a:r>
            <a:r>
              <a:rPr lang="en-US" b="0" kern="100" cap="none" spc="20" smtClean="0">
                <a:solidFill>
                  <a:srgbClr val="777777"/>
                </a:solidFill>
                <a:cs typeface="Helvetica"/>
              </a:rPr>
              <a:t>®</a:t>
            </a:r>
            <a:r>
              <a:rPr lang="en-US" kern="100" cap="none" spc="20" smtClean="0">
                <a:solidFill>
                  <a:srgbClr val="777777"/>
                </a:solidFill>
                <a:cs typeface="Helvetica"/>
              </a:rPr>
              <a:t> HOSTING</a:t>
            </a:r>
            <a:r>
              <a:rPr lang="en-US" b="0" kern="100" cap="none" spc="20" smtClean="0">
                <a:solidFill>
                  <a:srgbClr val="777777"/>
                </a:solidFill>
                <a:cs typeface="Helvetica"/>
              </a:rPr>
              <a:t>    |    </a:t>
            </a:r>
            <a:r>
              <a:rPr lang="en-US" kern="100" cap="none" spc="20" smtClean="0">
                <a:solidFill>
                  <a:srgbClr val="777777"/>
                </a:solidFill>
                <a:cs typeface="Helvetica"/>
              </a:rPr>
              <a:t>WWW.RACKSPACE.COM </a:t>
            </a:r>
            <a:endParaRPr lang="en-US" kern="100" cap="none" spc="20" dirty="0" smtClean="0">
              <a:solidFill>
                <a:srgbClr val="777777"/>
              </a:solidFill>
              <a:cs typeface="Helvetic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7B308D7-9E65-0248-B131-BDA2090177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35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ll out or Quot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5960719"/>
            <a:ext cx="12192000" cy="897281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8" r="13898"/>
          <a:stretch/>
        </p:blipFill>
        <p:spPr bwMode="auto">
          <a:xfrm>
            <a:off x="0" y="1"/>
            <a:ext cx="12192000" cy="5960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7B308D7-9E65-0248-B131-BDA2090177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678972" y="6426066"/>
            <a:ext cx="853440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600"/>
              </a:lnSpc>
            </a:pPr>
            <a:r>
              <a:rPr lang="en-US" sz="500" b="1" i="0" kern="100" cap="none" spc="20" baseline="0" dirty="0" smtClean="0">
                <a:solidFill>
                  <a:schemeClr val="bg1"/>
                </a:solidFill>
                <a:latin typeface="+mn-lt"/>
                <a:cs typeface="Helvetica"/>
              </a:rPr>
              <a:t>RACKSPACE</a:t>
            </a:r>
            <a:r>
              <a:rPr lang="en-US" sz="500" b="0" i="0" kern="100" cap="none" spc="20" baseline="0" dirty="0" smtClean="0">
                <a:solidFill>
                  <a:schemeClr val="bg1"/>
                </a:solidFill>
                <a:latin typeface="+mn-lt"/>
                <a:cs typeface="Helvetica"/>
              </a:rPr>
              <a:t>®</a:t>
            </a:r>
            <a:r>
              <a:rPr lang="en-US" sz="500" b="1" i="0" kern="100" cap="none" spc="20" baseline="0" dirty="0" smtClean="0">
                <a:solidFill>
                  <a:schemeClr val="bg1"/>
                </a:solidFill>
                <a:latin typeface="+mn-lt"/>
                <a:cs typeface="Helvetica"/>
              </a:rPr>
              <a:t> HOSTING</a:t>
            </a:r>
            <a:r>
              <a:rPr lang="en-US" sz="500" b="0" i="0" kern="100" cap="none" spc="20" baseline="0" dirty="0" smtClean="0">
                <a:solidFill>
                  <a:schemeClr val="bg1"/>
                </a:solidFill>
                <a:latin typeface="+mn-lt"/>
                <a:cs typeface="Helvetica"/>
              </a:rPr>
              <a:t>    |    </a:t>
            </a:r>
            <a:r>
              <a:rPr lang="en-US" sz="500" b="1" i="0" kern="100" cap="none" spc="20" baseline="0" dirty="0" smtClean="0">
                <a:solidFill>
                  <a:schemeClr val="bg1"/>
                </a:solidFill>
                <a:latin typeface="+mn-lt"/>
                <a:cs typeface="Helvetica"/>
              </a:rPr>
              <a:t>WWW.RACKSPACE.COM </a:t>
            </a:r>
            <a:endParaRPr lang="en-US" sz="500" b="1" i="0" kern="100" cap="none" spc="20" baseline="0" dirty="0">
              <a:solidFill>
                <a:schemeClr val="bg1"/>
              </a:solidFill>
              <a:latin typeface="+mn-lt"/>
              <a:cs typeface="Helvetica"/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51840" y="2641600"/>
            <a:ext cx="10972800" cy="146304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0" i="0" kern="800" baseline="0" dirty="0">
                <a:solidFill>
                  <a:schemeClr val="accent1"/>
                </a:solidFill>
                <a:latin typeface="Arial Black" panose="020B0A04020102020204" pitchFamily="34" charset="0"/>
                <a:ea typeface="+mj-ea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9" y="6229661"/>
            <a:ext cx="1504568" cy="4412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253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all out or Quot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8" r="13898"/>
          <a:stretch/>
        </p:blipFill>
        <p:spPr bwMode="auto">
          <a:xfrm>
            <a:off x="0" y="1"/>
            <a:ext cx="12192000" cy="5960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51840" y="2641600"/>
            <a:ext cx="10972800" cy="146304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>
              <a:lnSpc>
                <a:spcPct val="100000"/>
              </a:lnSpc>
              <a:defRPr sz="3600" b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kern="100" cap="none" spc="20" smtClean="0">
                <a:solidFill>
                  <a:srgbClr val="777777"/>
                </a:solidFill>
                <a:cs typeface="Helvetica"/>
              </a:rPr>
              <a:t>RACKSPACE</a:t>
            </a:r>
            <a:r>
              <a:rPr lang="en-US" b="0" kern="100" cap="none" spc="20" smtClean="0">
                <a:solidFill>
                  <a:srgbClr val="777777"/>
                </a:solidFill>
                <a:cs typeface="Helvetica"/>
              </a:rPr>
              <a:t>®</a:t>
            </a:r>
            <a:r>
              <a:rPr lang="en-US" kern="100" cap="none" spc="20" smtClean="0">
                <a:solidFill>
                  <a:srgbClr val="777777"/>
                </a:solidFill>
                <a:cs typeface="Helvetica"/>
              </a:rPr>
              <a:t> HOSTING</a:t>
            </a:r>
            <a:r>
              <a:rPr lang="en-US" b="0" kern="100" cap="none" spc="20" smtClean="0">
                <a:solidFill>
                  <a:srgbClr val="777777"/>
                </a:solidFill>
                <a:cs typeface="Helvetica"/>
              </a:rPr>
              <a:t>    |    </a:t>
            </a:r>
            <a:r>
              <a:rPr lang="en-US" kern="100" cap="none" spc="20" smtClean="0">
                <a:solidFill>
                  <a:srgbClr val="777777"/>
                </a:solidFill>
                <a:cs typeface="Helvetica"/>
              </a:rPr>
              <a:t>WWW.RACKSPACE.COM </a:t>
            </a:r>
            <a:endParaRPr lang="en-US" kern="100" cap="none" spc="20" dirty="0" smtClean="0">
              <a:solidFill>
                <a:srgbClr val="777777"/>
              </a:solidFill>
              <a:cs typeface="Helvetic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B308D7-9E65-0248-B131-BDA2090177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81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hank You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7x10-dynamic_lines-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828800" y="6327647"/>
            <a:ext cx="8534400" cy="7315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>
                <a:solidFill>
                  <a:prstClr val="white"/>
                </a:solidFill>
                <a:latin typeface="Arial"/>
              </a:rPr>
              <a:t>RACKSPACE® HOSTING    |    WWW.RACKSPACE.COM </a:t>
            </a: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2000" y="3023479"/>
            <a:ext cx="10668000" cy="253916"/>
          </a:xfrm>
        </p:spPr>
        <p:txBody>
          <a:bodyPr lIns="0" tIns="0" rIns="0" bIns="0" anchor="t" anchorCtr="0">
            <a:spAutoFit/>
          </a:bodyPr>
          <a:lstStyle>
            <a:lvl1pPr marL="0" indent="0" algn="ctr">
              <a:lnSpc>
                <a:spcPct val="90000"/>
              </a:lnSpc>
              <a:spcAft>
                <a:spcPts val="0"/>
              </a:spcAft>
              <a:buNone/>
              <a:defRPr sz="1800" b="0" i="0" kern="600" baseline="0">
                <a:solidFill>
                  <a:schemeClr val="bg2"/>
                </a:solidFill>
                <a:latin typeface="Helvetica"/>
                <a:cs typeface="Helvetica"/>
              </a:defRPr>
            </a:lvl1pPr>
            <a:lvl2pPr marL="457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Here to Customize This Message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56267" y="5723167"/>
            <a:ext cx="9279467" cy="294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180" fontAlgn="auto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800" b="1" kern="400" spc="20" smtClean="0">
                <a:solidFill>
                  <a:srgbClr val="FFFFFF"/>
                </a:solidFill>
                <a:latin typeface="Arial"/>
                <a:ea typeface="+mn-ea"/>
                <a:cs typeface="Helvetica"/>
              </a:rPr>
              <a:t>RACKSPACE® HOSTING</a:t>
            </a:r>
            <a:r>
              <a:rPr lang="en-US" sz="800" kern="400" spc="20" smtClean="0">
                <a:solidFill>
                  <a:srgbClr val="FFFFFF"/>
                </a:solidFill>
                <a:latin typeface="Arial"/>
                <a:ea typeface="+mn-ea"/>
                <a:cs typeface="Helvetica"/>
              </a:rPr>
              <a:t>     |     5000 WALZEM ROAD     |     SAN ANTONIO, TX  78218</a:t>
            </a:r>
          </a:p>
          <a:p>
            <a:pPr defTabSz="457180" fontAlgn="auto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800" b="1" kern="400" spc="20" smtClean="0">
                <a:solidFill>
                  <a:srgbClr val="FFFFFF"/>
                </a:solidFill>
                <a:latin typeface="Arial"/>
                <a:ea typeface="+mn-ea"/>
                <a:cs typeface="Helvetica"/>
              </a:rPr>
              <a:t>US SALES:</a:t>
            </a:r>
            <a:r>
              <a:rPr lang="en-US" sz="800" kern="400" spc="20" smtClean="0">
                <a:solidFill>
                  <a:srgbClr val="FFFFFF"/>
                </a:solidFill>
                <a:latin typeface="Arial"/>
                <a:ea typeface="+mn-ea"/>
                <a:cs typeface="Helvetica"/>
              </a:rPr>
              <a:t> 1-800-961-2888     |     </a:t>
            </a:r>
            <a:r>
              <a:rPr lang="en-US" sz="800" b="1" kern="400" spc="20" smtClean="0">
                <a:solidFill>
                  <a:srgbClr val="FFFFFF"/>
                </a:solidFill>
                <a:latin typeface="Arial"/>
                <a:ea typeface="+mn-ea"/>
                <a:cs typeface="Helvetica"/>
              </a:rPr>
              <a:t>US SUPPORT:</a:t>
            </a:r>
            <a:r>
              <a:rPr lang="en-US" sz="800" kern="400" spc="20" smtClean="0">
                <a:solidFill>
                  <a:srgbClr val="FFFFFF"/>
                </a:solidFill>
                <a:latin typeface="Arial"/>
                <a:ea typeface="+mn-ea"/>
                <a:cs typeface="Helvetica"/>
              </a:rPr>
              <a:t> 1-800-961-4454     |     WWW.</a:t>
            </a:r>
            <a:r>
              <a:rPr lang="en-US" sz="800" b="1" kern="400" spc="20" smtClean="0">
                <a:solidFill>
                  <a:srgbClr val="FFFFFF"/>
                </a:solidFill>
                <a:latin typeface="Arial"/>
                <a:ea typeface="+mn-ea"/>
                <a:cs typeface="Helvetica"/>
              </a:rPr>
              <a:t>RACKSPACE</a:t>
            </a:r>
            <a:r>
              <a:rPr lang="en-US" sz="800" kern="400" spc="20" smtClean="0">
                <a:solidFill>
                  <a:srgbClr val="FFFFFF"/>
                </a:solidFill>
                <a:latin typeface="Arial"/>
                <a:ea typeface="+mn-ea"/>
                <a:cs typeface="Helvetica"/>
              </a:rPr>
              <a:t>.COM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0" y="6426067"/>
            <a:ext cx="10668000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180" fontAlgn="auto">
              <a:lnSpc>
                <a:spcPts val="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00" b="1" kern="100" spc="20" dirty="0" smtClean="0">
                <a:solidFill>
                  <a:srgbClr val="FFFFFF"/>
                </a:solidFill>
                <a:latin typeface="Arial"/>
                <a:ea typeface="+mn-ea"/>
                <a:cs typeface="Helvetica"/>
              </a:rPr>
              <a:t>RACKSPACE</a:t>
            </a:r>
            <a:r>
              <a:rPr lang="en-US" sz="500" kern="100" spc="20" dirty="0" smtClean="0">
                <a:solidFill>
                  <a:srgbClr val="FFFFFF"/>
                </a:solidFill>
                <a:latin typeface="Arial"/>
                <a:ea typeface="+mn-ea"/>
                <a:cs typeface="Helvetica"/>
              </a:rPr>
              <a:t>®</a:t>
            </a:r>
            <a:r>
              <a:rPr lang="en-US" sz="500" b="1" kern="100" spc="20" dirty="0" smtClean="0">
                <a:solidFill>
                  <a:srgbClr val="FFFFFF"/>
                </a:solidFill>
                <a:latin typeface="Arial"/>
                <a:ea typeface="+mn-ea"/>
                <a:cs typeface="Helvetica"/>
              </a:rPr>
              <a:t> HOSTING</a:t>
            </a:r>
            <a:r>
              <a:rPr lang="en-US" sz="500" kern="100" spc="20" dirty="0" smtClean="0">
                <a:solidFill>
                  <a:srgbClr val="FFFFFF"/>
                </a:solidFill>
                <a:latin typeface="Arial"/>
                <a:ea typeface="+mn-ea"/>
                <a:cs typeface="Helvetica"/>
              </a:rPr>
              <a:t>    |    © RACKSPACE US, INC.    |    RACKSPACE® AND FANATICAL SUPPORT® ARE SERVICE MARKS OF RACKSPACE US, INC. REGISTERED IN THE UNITED STATES AND </a:t>
            </a:r>
            <a:r>
              <a:rPr lang="en-US" sz="500" kern="100" spc="20" smtClean="0">
                <a:solidFill>
                  <a:srgbClr val="FFFFFF"/>
                </a:solidFill>
                <a:latin typeface="Arial"/>
                <a:ea typeface="+mn-ea"/>
                <a:cs typeface="Helvetica"/>
              </a:rPr>
              <a:t>OTHER COUNTRIES.    |    </a:t>
            </a:r>
            <a:r>
              <a:rPr lang="en-US" sz="500" b="1" kern="100" spc="20" smtClean="0">
                <a:solidFill>
                  <a:srgbClr val="FFFFFF"/>
                </a:solidFill>
                <a:latin typeface="Arial"/>
                <a:ea typeface="+mn-ea"/>
                <a:cs typeface="Helvetica"/>
              </a:rPr>
              <a:t>WWW.RACKSPACE.COM</a:t>
            </a:r>
            <a:endParaRPr lang="en-US" sz="500" b="1" kern="100" spc="20" dirty="0">
              <a:solidFill>
                <a:srgbClr val="FFFFFF"/>
              </a:solidFill>
              <a:latin typeface="Arial"/>
              <a:ea typeface="+mn-ea"/>
              <a:cs typeface="Helvetica"/>
            </a:endParaRPr>
          </a:p>
        </p:txBody>
      </p:sp>
      <p:pic>
        <p:nvPicPr>
          <p:cNvPr id="17" name="Picture 16" descr="thankyou-white.png"/>
          <p:cNvPicPr>
            <a:picLocks noChangeAspect="1"/>
          </p:cNvPicPr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8086" y="2345861"/>
            <a:ext cx="6875829" cy="640037"/>
          </a:xfrm>
          <a:prstGeom prst="rect">
            <a:avLst/>
          </a:prstGeom>
        </p:spPr>
      </p:pic>
      <p:pic>
        <p:nvPicPr>
          <p:cNvPr id="18" name="Picture 17" descr="logo-white-large-300.png"/>
          <p:cNvPicPr>
            <a:picLocks noChangeAspect="1"/>
          </p:cNvPicPr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6872" y="4709277"/>
            <a:ext cx="3438259" cy="725448"/>
          </a:xfrm>
          <a:prstGeom prst="rect">
            <a:avLst/>
          </a:prstGeom>
        </p:spPr>
      </p:pic>
      <p:pic>
        <p:nvPicPr>
          <p:cNvPr id="11" name="Picture 10" descr="7x10-dynamic_lines-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 descr="thankyou-white.png"/>
          <p:cNvPicPr>
            <a:picLocks noChangeAspect="1"/>
          </p:cNvPicPr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5104" y="2345859"/>
            <a:ext cx="7521793" cy="9315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257" y="4147338"/>
            <a:ext cx="3785487" cy="11101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8997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7" y="2"/>
            <a:ext cx="12193588" cy="688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B308D7-9E65-0248-B131-BDA2090177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1819656"/>
            <a:ext cx="10972800" cy="795528"/>
          </a:xfrm>
        </p:spPr>
        <p:txBody>
          <a:bodyPr>
            <a:normAutofit/>
          </a:bodyPr>
          <a:lstStyle>
            <a:lvl1pPr algn="l" defTabSz="457200" rtl="0" eaLnBrk="1" latinLnBrk="0" hangingPunct="1">
              <a:lnSpc>
                <a:spcPct val="88000"/>
              </a:lnSpc>
              <a:spcBef>
                <a:spcPct val="0"/>
              </a:spcBef>
              <a:spcAft>
                <a:spcPts val="600"/>
              </a:spcAft>
              <a:buNone/>
              <a:defRPr lang="en-US" sz="5000" b="1" i="0" kern="800" spc="-100" baseline="0" dirty="0" smtClean="0">
                <a:solidFill>
                  <a:schemeClr val="bg1"/>
                </a:solidFill>
                <a:latin typeface="+mj-lt"/>
                <a:ea typeface="+mj-ea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09600" y="3040380"/>
            <a:ext cx="10972800" cy="338554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60070" y="5638092"/>
            <a:ext cx="3182388" cy="93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 userDrawn="1"/>
        </p:nvGrpSpPr>
        <p:grpSpPr>
          <a:xfrm>
            <a:off x="609600" y="5236531"/>
            <a:ext cx="2249520" cy="1334847"/>
            <a:chOff x="4568303" y="3950077"/>
            <a:chExt cx="3225011" cy="1896696"/>
          </a:xfrm>
        </p:grpSpPr>
        <p:sp>
          <p:nvSpPr>
            <p:cNvPr id="10" name="Rounded Rectangle 9"/>
            <p:cNvSpPr/>
            <p:nvPr userDrawn="1"/>
          </p:nvSpPr>
          <p:spPr>
            <a:xfrm>
              <a:off x="4568303" y="3950077"/>
              <a:ext cx="3225011" cy="1896696"/>
            </a:xfrm>
            <a:prstGeom prst="roundRect">
              <a:avLst/>
            </a:prstGeom>
            <a:solidFill>
              <a:schemeClr val="bg1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logoCERNopenlab.jpg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7981" y="4031301"/>
              <a:ext cx="2845654" cy="1734249"/>
            </a:xfrm>
            <a:prstGeom prst="rect">
              <a:avLst/>
            </a:prstGeom>
            <a:ln w="76200" cap="rnd" cmpd="sng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22582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15000"/>
    </mc:Choice>
    <mc:Fallback xmlns="">
      <p:transition xmlns:p14="http://schemas.microsoft.com/office/powerpoint/2010/main" spd="med" advClick="0" advTm="1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Rackspace Title Slide - With Fanatigu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953" r="15821" b="27954"/>
          <a:stretch/>
        </p:blipFill>
        <p:spPr>
          <a:xfrm>
            <a:off x="-2" y="-6604"/>
            <a:ext cx="12192001" cy="68646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096" y="3081964"/>
            <a:ext cx="6422059" cy="387798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800"/>
              </a:spcAft>
              <a:buNone/>
              <a:defRPr sz="28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8097" y="1593157"/>
            <a:ext cx="7985135" cy="1300099"/>
          </a:xfrm>
        </p:spPr>
        <p:txBody>
          <a:bodyPr wrap="square">
            <a:spAutoFit/>
          </a:bodyPr>
          <a:lstStyle>
            <a:lvl1pPr>
              <a:lnSpc>
                <a:spcPct val="88000"/>
              </a:lnSpc>
              <a:spcAft>
                <a:spcPts val="600"/>
              </a:spcAft>
              <a:defRPr sz="4800" spc="-1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8095" y="4091231"/>
            <a:ext cx="4098285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defRPr sz="1800" i="1">
                <a:solidFill>
                  <a:schemeClr val="bg1"/>
                </a:solidFill>
                <a:latin typeface="+mn-lt"/>
                <a:cs typeface="Helvetica"/>
              </a:defRPr>
            </a:lvl1pPr>
          </a:lstStyle>
          <a:p>
            <a:endParaRPr lang="en-US" dirty="0"/>
          </a:p>
        </p:txBody>
      </p:sp>
      <p:pic>
        <p:nvPicPr>
          <p:cNvPr id="10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8096" y="5558879"/>
            <a:ext cx="3182388" cy="93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473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ackspace Title Slide - With Fanatigu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6" t="9142" r="33283"/>
          <a:stretch/>
        </p:blipFill>
        <p:spPr bwMode="auto">
          <a:xfrm>
            <a:off x="-1" y="1"/>
            <a:ext cx="12192001" cy="6880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60070" y="5638092"/>
            <a:ext cx="3182388" cy="93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735855" y="2111153"/>
            <a:ext cx="10972800" cy="795528"/>
          </a:xfrm>
        </p:spPr>
        <p:txBody>
          <a:bodyPr>
            <a:noAutofit/>
          </a:bodyPr>
          <a:lstStyle>
            <a:lvl1pPr marL="0" algn="l" defTabSz="457200" rtl="0" eaLnBrk="1" latinLnBrk="0" hangingPunct="1">
              <a:lnSpc>
                <a:spcPct val="88000"/>
              </a:lnSpc>
              <a:spcBef>
                <a:spcPct val="0"/>
              </a:spcBef>
              <a:spcAft>
                <a:spcPts val="600"/>
              </a:spcAft>
              <a:buNone/>
              <a:defRPr lang="en-US" sz="4800" b="1" i="0" kern="800" spc="-100" baseline="0" dirty="0">
                <a:solidFill>
                  <a:schemeClr val="bg1"/>
                </a:solidFill>
                <a:latin typeface="+mj-lt"/>
                <a:ea typeface="+mj-ea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52103" y="3068285"/>
            <a:ext cx="10668000" cy="387798"/>
          </a:xfrm>
        </p:spPr>
        <p:txBody>
          <a:bodyPr/>
          <a:lstStyle>
            <a:lvl1pPr marL="0" indent="0">
              <a:buNone/>
              <a:defRPr lang="en-US" sz="2800" b="1" kern="800" baseline="0" dirty="0" smtClean="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735855" y="5236531"/>
            <a:ext cx="2249520" cy="1334847"/>
            <a:chOff x="4568303" y="3950077"/>
            <a:chExt cx="3225011" cy="1896696"/>
          </a:xfrm>
        </p:grpSpPr>
        <p:sp>
          <p:nvSpPr>
            <p:cNvPr id="5" name="Rounded Rectangle 4"/>
            <p:cNvSpPr/>
            <p:nvPr userDrawn="1"/>
          </p:nvSpPr>
          <p:spPr>
            <a:xfrm>
              <a:off x="4568303" y="3950077"/>
              <a:ext cx="3225011" cy="1896696"/>
            </a:xfrm>
            <a:prstGeom prst="roundRect">
              <a:avLst/>
            </a:prstGeom>
            <a:solidFill>
              <a:schemeClr val="bg1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logoCERNopenlab.jpg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7981" y="4031301"/>
              <a:ext cx="2845654" cy="1734249"/>
            </a:xfrm>
            <a:prstGeom prst="rect">
              <a:avLst/>
            </a:prstGeom>
            <a:ln w="76200" cap="rnd" cmpd="sng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84026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55544" y="1258888"/>
            <a:ext cx="11280912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kern="100" cap="none" spc="20" smtClean="0">
                <a:solidFill>
                  <a:srgbClr val="777777"/>
                </a:solidFill>
                <a:cs typeface="Helvetica"/>
              </a:rPr>
              <a:t>RACKSPACE</a:t>
            </a:r>
            <a:r>
              <a:rPr lang="en-US" b="0" kern="100" cap="none" spc="20" smtClean="0">
                <a:solidFill>
                  <a:srgbClr val="777777"/>
                </a:solidFill>
                <a:cs typeface="Helvetica"/>
              </a:rPr>
              <a:t>®</a:t>
            </a:r>
            <a:r>
              <a:rPr lang="en-US" kern="100" cap="none" spc="20" smtClean="0">
                <a:solidFill>
                  <a:srgbClr val="777777"/>
                </a:solidFill>
                <a:cs typeface="Helvetica"/>
              </a:rPr>
              <a:t> HOSTING</a:t>
            </a:r>
            <a:r>
              <a:rPr lang="en-US" b="0" kern="100" cap="none" spc="20" smtClean="0">
                <a:solidFill>
                  <a:srgbClr val="777777"/>
                </a:solidFill>
                <a:cs typeface="Helvetica"/>
              </a:rPr>
              <a:t>    |    </a:t>
            </a:r>
            <a:r>
              <a:rPr lang="en-US" kern="100" cap="none" spc="20" smtClean="0">
                <a:solidFill>
                  <a:srgbClr val="777777"/>
                </a:solidFill>
                <a:cs typeface="Helvetica"/>
              </a:rPr>
              <a:t>WWW.RACKSPACE.COM </a:t>
            </a:r>
            <a:endParaRPr lang="en-US" kern="100" cap="none" spc="20" dirty="0" smtClean="0">
              <a:solidFill>
                <a:srgbClr val="777777"/>
              </a:solidFill>
              <a:cs typeface="Helvetic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B308D7-9E65-0248-B131-BDA2090177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83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54149"/>
            <a:ext cx="10972800" cy="13036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9601" y="1378040"/>
            <a:ext cx="13302580" cy="249299"/>
          </a:xfrm>
        </p:spPr>
        <p:txBody>
          <a:bodyPr/>
          <a:lstStyle>
            <a:lvl1pPr marL="0" indent="0">
              <a:buNone/>
              <a:defRPr i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55544" y="1258888"/>
            <a:ext cx="11280912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kern="100" cap="none" spc="20" smtClean="0">
                <a:solidFill>
                  <a:srgbClr val="777777"/>
                </a:solidFill>
                <a:cs typeface="Helvetica"/>
              </a:rPr>
              <a:t>RACKSPACE</a:t>
            </a:r>
            <a:r>
              <a:rPr lang="en-US" b="0" kern="100" cap="none" spc="20" smtClean="0">
                <a:solidFill>
                  <a:srgbClr val="777777"/>
                </a:solidFill>
                <a:cs typeface="Helvetica"/>
              </a:rPr>
              <a:t>®</a:t>
            </a:r>
            <a:r>
              <a:rPr lang="en-US" kern="100" cap="none" spc="20" smtClean="0">
                <a:solidFill>
                  <a:srgbClr val="777777"/>
                </a:solidFill>
                <a:cs typeface="Helvetica"/>
              </a:rPr>
              <a:t> HOSTING</a:t>
            </a:r>
            <a:r>
              <a:rPr lang="en-US" b="0" kern="100" cap="none" spc="20" smtClean="0">
                <a:solidFill>
                  <a:srgbClr val="777777"/>
                </a:solidFill>
                <a:cs typeface="Helvetica"/>
              </a:rPr>
              <a:t>    |    </a:t>
            </a:r>
            <a:r>
              <a:rPr lang="en-US" kern="100" cap="none" spc="20" smtClean="0">
                <a:solidFill>
                  <a:srgbClr val="777777"/>
                </a:solidFill>
                <a:cs typeface="Helvetica"/>
              </a:rPr>
              <a:t>WWW.RACKSPACE.COM </a:t>
            </a:r>
            <a:endParaRPr lang="en-US" kern="100" cap="none" spc="20" dirty="0" smtClean="0">
              <a:solidFill>
                <a:srgbClr val="777777"/>
              </a:solidFill>
              <a:cs typeface="Helvetic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7B308D7-9E65-0248-B131-BDA2090177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74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21709"/>
            <a:ext cx="10972800" cy="243143"/>
          </a:xfrm>
        </p:spPr>
        <p:txBody>
          <a:bodyPr>
            <a:spAutoFit/>
          </a:bodyPr>
          <a:lstStyle>
            <a:lvl1pPr marL="0" indent="0">
              <a:lnSpc>
                <a:spcPct val="79000"/>
              </a:lnSpc>
              <a:spcBef>
                <a:spcPts val="0"/>
              </a:spcBef>
              <a:spcAft>
                <a:spcPts val="800"/>
              </a:spcAft>
              <a:buNone/>
              <a:defRPr sz="2000">
                <a:solidFill>
                  <a:srgbClr val="C4002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55544" y="1257207"/>
            <a:ext cx="11280912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kern="100" cap="none" spc="20" smtClean="0">
                <a:solidFill>
                  <a:srgbClr val="777777"/>
                </a:solidFill>
                <a:cs typeface="Helvetica"/>
              </a:rPr>
              <a:t>RACKSPACE</a:t>
            </a:r>
            <a:r>
              <a:rPr lang="en-US" b="0" kern="100" cap="none" spc="20" smtClean="0">
                <a:solidFill>
                  <a:srgbClr val="777777"/>
                </a:solidFill>
                <a:cs typeface="Helvetica"/>
              </a:rPr>
              <a:t>®</a:t>
            </a:r>
            <a:r>
              <a:rPr lang="en-US" kern="100" cap="none" spc="20" smtClean="0">
                <a:solidFill>
                  <a:srgbClr val="777777"/>
                </a:solidFill>
                <a:cs typeface="Helvetica"/>
              </a:rPr>
              <a:t> HOSTING</a:t>
            </a:r>
            <a:r>
              <a:rPr lang="en-US" b="0" kern="100" cap="none" spc="20" smtClean="0">
                <a:solidFill>
                  <a:srgbClr val="777777"/>
                </a:solidFill>
                <a:cs typeface="Helvetica"/>
              </a:rPr>
              <a:t>    |    </a:t>
            </a:r>
            <a:r>
              <a:rPr lang="en-US" kern="100" cap="none" spc="20" smtClean="0">
                <a:solidFill>
                  <a:srgbClr val="777777"/>
                </a:solidFill>
                <a:cs typeface="Helvetica"/>
              </a:rPr>
              <a:t>WWW.RACKSPACE.COM </a:t>
            </a:r>
            <a:endParaRPr lang="en-US" kern="100" cap="none" spc="20" dirty="0" smtClean="0">
              <a:solidFill>
                <a:srgbClr val="777777"/>
              </a:solidFill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B308D7-9E65-0248-B131-BDA2090177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90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3840" userDrawn="1">
          <p15:clr>
            <a:srgbClr val="FBAE40"/>
          </p15:clr>
        </p15:guide>
        <p15:guide id="2" orient="horz" pos="103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s, highligh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38301"/>
            <a:ext cx="5242560" cy="1298817"/>
          </a:xfrm>
        </p:spPr>
        <p:txBody>
          <a:bodyPr>
            <a:spAutoFit/>
          </a:bodyPr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000"/>
            </a:lvl4pPr>
            <a:lvl5pPr>
              <a:defRPr sz="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F7B308D7-9E65-0248-B131-BDA2090177F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55544" y="1260640"/>
            <a:ext cx="11280912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83299" y="1638304"/>
            <a:ext cx="6108701" cy="4151312"/>
          </a:xfrm>
          <a:solidFill>
            <a:schemeClr val="bg1">
              <a:lumMod val="95000"/>
            </a:schemeClr>
          </a:solidFill>
        </p:spPr>
        <p:txBody>
          <a:bodyPr lIns="182880" tIns="182880" rIns="182880" bIns="18288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kern="100" cap="none" spc="20" smtClean="0">
                <a:solidFill>
                  <a:srgbClr val="777777"/>
                </a:solidFill>
                <a:cs typeface="Helvetica"/>
              </a:rPr>
              <a:t>RACKSPACE</a:t>
            </a:r>
            <a:r>
              <a:rPr lang="en-US" b="0" kern="100" cap="none" spc="20" smtClean="0">
                <a:solidFill>
                  <a:srgbClr val="777777"/>
                </a:solidFill>
                <a:cs typeface="Helvetica"/>
              </a:rPr>
              <a:t>®</a:t>
            </a:r>
            <a:r>
              <a:rPr lang="en-US" kern="100" cap="none" spc="20" smtClean="0">
                <a:solidFill>
                  <a:srgbClr val="777777"/>
                </a:solidFill>
                <a:cs typeface="Helvetica"/>
              </a:rPr>
              <a:t> HOSTING</a:t>
            </a:r>
            <a:r>
              <a:rPr lang="en-US" b="0" kern="100" cap="none" spc="20" smtClean="0">
                <a:solidFill>
                  <a:srgbClr val="777777"/>
                </a:solidFill>
                <a:cs typeface="Helvetica"/>
              </a:rPr>
              <a:t>    |    </a:t>
            </a:r>
            <a:r>
              <a:rPr lang="en-US" kern="100" cap="none" spc="20" smtClean="0">
                <a:solidFill>
                  <a:srgbClr val="777777"/>
                </a:solidFill>
                <a:cs typeface="Helvetica"/>
              </a:rPr>
              <a:t>WWW.RACKSPACE.COM </a:t>
            </a:r>
            <a:endParaRPr lang="en-US" kern="100" cap="none" spc="20" dirty="0" smtClean="0">
              <a:solidFill>
                <a:srgbClr val="777777"/>
              </a:solidFill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841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03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and Image op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24143" y="1645921"/>
            <a:ext cx="7351413" cy="4257339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38912"/>
            <a:ext cx="10972800" cy="79552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99699" y="1645921"/>
            <a:ext cx="4792300" cy="4257339"/>
          </a:xfrm>
          <a:solidFill>
            <a:schemeClr val="bg1">
              <a:lumMod val="95000"/>
            </a:schemeClr>
          </a:solidFill>
        </p:spPr>
        <p:txBody>
          <a:bodyPr wrap="square" lIns="182880" tIns="182880" rIns="182880" bIns="182880"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500">
                <a:solidFill>
                  <a:srgbClr val="000000"/>
                </a:solidFill>
              </a:defRPr>
            </a:lvl2pPr>
            <a:lvl3pPr>
              <a:defRPr sz="1300">
                <a:solidFill>
                  <a:srgbClr val="000000"/>
                </a:solidFill>
              </a:defRPr>
            </a:lvl3pPr>
            <a:lvl4pPr>
              <a:defRPr sz="1000">
                <a:solidFill>
                  <a:srgbClr val="000000"/>
                </a:solidFill>
              </a:defRPr>
            </a:lvl4pPr>
            <a:lvl5pPr>
              <a:defRPr sz="800" baseline="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-1" y="1646238"/>
            <a:ext cx="7375556" cy="249299"/>
          </a:xfrm>
        </p:spPr>
        <p:txBody>
          <a:bodyPr/>
          <a:lstStyle/>
          <a:p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5544" y="1258888"/>
            <a:ext cx="11280912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kern="100" cap="none" spc="20" smtClean="0">
                <a:solidFill>
                  <a:srgbClr val="777777"/>
                </a:solidFill>
                <a:cs typeface="Helvetica"/>
              </a:rPr>
              <a:t>RACKSPACE</a:t>
            </a:r>
            <a:r>
              <a:rPr lang="en-US" b="0" kern="100" cap="none" spc="20" smtClean="0">
                <a:solidFill>
                  <a:srgbClr val="777777"/>
                </a:solidFill>
                <a:cs typeface="Helvetica"/>
              </a:rPr>
              <a:t>®</a:t>
            </a:r>
            <a:r>
              <a:rPr lang="en-US" kern="100" cap="none" spc="20" smtClean="0">
                <a:solidFill>
                  <a:srgbClr val="777777"/>
                </a:solidFill>
                <a:cs typeface="Helvetica"/>
              </a:rPr>
              <a:t> HOSTING</a:t>
            </a:r>
            <a:r>
              <a:rPr lang="en-US" b="0" kern="100" cap="none" spc="20" smtClean="0">
                <a:solidFill>
                  <a:srgbClr val="777777"/>
                </a:solidFill>
                <a:cs typeface="Helvetica"/>
              </a:rPr>
              <a:t>    |    </a:t>
            </a:r>
            <a:r>
              <a:rPr lang="en-US" kern="100" cap="none" spc="20" smtClean="0">
                <a:solidFill>
                  <a:srgbClr val="777777"/>
                </a:solidFill>
                <a:cs typeface="Helvetica"/>
              </a:rPr>
              <a:t>WWW.RACKSPACE.COM </a:t>
            </a:r>
            <a:endParaRPr lang="en-US" kern="100" cap="none" spc="20" dirty="0" smtClean="0">
              <a:solidFill>
                <a:srgbClr val="777777"/>
              </a:solidFill>
              <a:cs typeface="Helvetic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7B308D7-9E65-0248-B131-BDA2090177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1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38912"/>
            <a:ext cx="10972800" cy="79552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45920"/>
            <a:ext cx="10972800" cy="130587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2240" y="6400799"/>
            <a:ext cx="8534400" cy="7315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ct val="90000"/>
              </a:lnSpc>
              <a:defRPr sz="600" b="1" i="0" kern="600" cap="all" spc="30">
                <a:solidFill>
                  <a:schemeClr val="tx1">
                    <a:tint val="75000"/>
                  </a:schemeClr>
                </a:solidFill>
                <a:latin typeface="+mn-lt"/>
                <a:cs typeface="Arial"/>
              </a:defRPr>
            </a:lvl1pPr>
          </a:lstStyle>
          <a:p>
            <a:r>
              <a:rPr lang="en-US" kern="100" cap="none" spc="20" dirty="0" smtClean="0">
                <a:solidFill>
                  <a:srgbClr val="777777"/>
                </a:solidFill>
                <a:cs typeface="Helvetica"/>
              </a:rPr>
              <a:t>RACKSPACE</a:t>
            </a:r>
            <a:r>
              <a:rPr lang="en-US" b="0" kern="100" cap="none" spc="20" dirty="0" smtClean="0">
                <a:solidFill>
                  <a:srgbClr val="777777"/>
                </a:solidFill>
                <a:cs typeface="Helvetica"/>
              </a:rPr>
              <a:t>®</a:t>
            </a:r>
            <a:r>
              <a:rPr lang="en-US" kern="100" cap="none" spc="20" dirty="0" smtClean="0">
                <a:solidFill>
                  <a:srgbClr val="777777"/>
                </a:solidFill>
                <a:cs typeface="Helvetica"/>
              </a:rPr>
              <a:t> HOSTING</a:t>
            </a:r>
            <a:r>
              <a:rPr lang="en-US" b="0" kern="100" cap="none" spc="20" dirty="0" smtClean="0">
                <a:solidFill>
                  <a:srgbClr val="777777"/>
                </a:solidFill>
                <a:cs typeface="Helvetica"/>
              </a:rPr>
              <a:t>    |    </a:t>
            </a:r>
            <a:r>
              <a:rPr lang="en-US" kern="100" cap="none" spc="20" dirty="0" smtClean="0">
                <a:solidFill>
                  <a:srgbClr val="777777"/>
                </a:solidFill>
                <a:cs typeface="Helvetica"/>
              </a:rPr>
              <a:t>WWW.RACKSPACE.COM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38560" y="6318504"/>
            <a:ext cx="243840" cy="182880"/>
          </a:xfrm>
          <a:prstGeom prst="rect">
            <a:avLst/>
          </a:prstGeom>
          <a:solidFill>
            <a:srgbClr val="777777"/>
          </a:solidFill>
        </p:spPr>
        <p:txBody>
          <a:bodyPr vert="horz" lIns="0" tIns="0" rIns="0" bIns="0" rtlCol="0" anchor="ctr" anchorCtr="1"/>
          <a:lstStyle>
            <a:lvl1pPr algn="ctr">
              <a:defRPr sz="800" b="1" i="0" kern="800" cap="all" baseline="0">
                <a:solidFill>
                  <a:schemeClr val="bg1"/>
                </a:solidFill>
                <a:latin typeface="+mn-lt"/>
                <a:cs typeface="Arial"/>
              </a:defRPr>
            </a:lvl1pPr>
          </a:lstStyle>
          <a:p>
            <a:fld id="{F7B308D7-9E65-0248-B131-BDA2090177F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82" y="6186875"/>
            <a:ext cx="1458903" cy="427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logoCERNopenlab.png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936" y="293067"/>
            <a:ext cx="1463463" cy="89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072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715" r:id="rId5"/>
    <p:sldLayoutId id="2147483738" r:id="rId6"/>
    <p:sldLayoutId id="2147483716" r:id="rId7"/>
    <p:sldLayoutId id="2147483719" r:id="rId8"/>
    <p:sldLayoutId id="2147483755" r:id="rId9"/>
    <p:sldLayoutId id="2147483756" r:id="rId10"/>
    <p:sldLayoutId id="2147483740" r:id="rId11"/>
    <p:sldLayoutId id="2147483747" r:id="rId12"/>
    <p:sldLayoutId id="2147483722" r:id="rId13"/>
    <p:sldLayoutId id="2147483743" r:id="rId14"/>
    <p:sldLayoutId id="2147483752" r:id="rId15"/>
    <p:sldLayoutId id="2147483744" r:id="rId16"/>
    <p:sldLayoutId id="2147483758" r:id="rId17"/>
    <p:sldLayoutId id="2147483759" r:id="rId18"/>
    <p:sldLayoutId id="2147483828" r:id="rId19"/>
    <p:sldLayoutId id="2147483748" r:id="rId20"/>
    <p:sldLayoutId id="2147483754" r:id="rId21"/>
    <p:sldLayoutId id="2147483745" r:id="rId22"/>
    <p:sldLayoutId id="2147483746" r:id="rId23"/>
    <p:sldLayoutId id="2147483761" r:id="rId24"/>
    <p:sldLayoutId id="2147483762" r:id="rId25"/>
    <p:sldLayoutId id="2147483764" r:id="rId26"/>
    <p:sldLayoutId id="2147483829" r:id="rId27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000" b="1" i="0" kern="800" baseline="0">
          <a:solidFill>
            <a:srgbClr val="C40022"/>
          </a:solidFill>
          <a:latin typeface="+mj-lt"/>
          <a:ea typeface="+mj-ea"/>
          <a:cs typeface="Arial"/>
        </a:defRPr>
      </a:lvl1pPr>
    </p:titleStyle>
    <p:bodyStyle>
      <a:lvl1pPr marL="164592" indent="-164592" algn="l" defTabSz="457200" rtl="0" eaLnBrk="1" latinLnBrk="0" hangingPunct="1">
        <a:lnSpc>
          <a:spcPct val="90000"/>
        </a:lnSpc>
        <a:spcBef>
          <a:spcPts val="200"/>
        </a:spcBef>
        <a:spcAft>
          <a:spcPts val="600"/>
        </a:spcAft>
        <a:buClr>
          <a:schemeClr val="accent1"/>
        </a:buClr>
        <a:buFont typeface="Arial"/>
        <a:buChar char="•"/>
        <a:defRPr sz="1800" kern="800" baseline="0">
          <a:solidFill>
            <a:srgbClr val="282828"/>
          </a:solidFill>
          <a:latin typeface="+mn-lt"/>
          <a:ea typeface="+mn-ea"/>
          <a:cs typeface="Arial"/>
        </a:defRPr>
      </a:lvl1pPr>
      <a:lvl2pPr marL="384048" indent="-182880" algn="l" defTabSz="457200" rtl="0" eaLnBrk="1" latinLnBrk="0" hangingPunct="1">
        <a:lnSpc>
          <a:spcPct val="90000"/>
        </a:lnSpc>
        <a:spcBef>
          <a:spcPts val="200"/>
        </a:spcBef>
        <a:spcAft>
          <a:spcPts val="600"/>
        </a:spcAft>
        <a:buClr>
          <a:schemeClr val="accent1"/>
        </a:buClr>
        <a:buFont typeface="Arial"/>
        <a:buChar char="–"/>
        <a:defRPr sz="1500" kern="800" baseline="0">
          <a:solidFill>
            <a:srgbClr val="282828"/>
          </a:solidFill>
          <a:latin typeface="+mn-lt"/>
          <a:ea typeface="+mn-ea"/>
          <a:cs typeface="Arial"/>
        </a:defRPr>
      </a:lvl2pPr>
      <a:lvl3pPr marL="521208" indent="-128016" algn="l" defTabSz="457200" rtl="0" eaLnBrk="1" latinLnBrk="0" hangingPunct="1">
        <a:lnSpc>
          <a:spcPct val="90000"/>
        </a:lnSpc>
        <a:spcBef>
          <a:spcPts val="200"/>
        </a:spcBef>
        <a:spcAft>
          <a:spcPts val="600"/>
        </a:spcAft>
        <a:buClr>
          <a:schemeClr val="accent1"/>
        </a:buClr>
        <a:buFont typeface="Arial"/>
        <a:buChar char="•"/>
        <a:defRPr sz="1300" kern="800" baseline="0">
          <a:solidFill>
            <a:srgbClr val="282828"/>
          </a:solidFill>
          <a:latin typeface="+mn-lt"/>
          <a:ea typeface="+mn-ea"/>
          <a:cs typeface="Arial"/>
        </a:defRPr>
      </a:lvl3pPr>
      <a:lvl4pPr marL="658368" indent="-128016" algn="l" defTabSz="457200" rtl="0" eaLnBrk="1" latinLnBrk="0" hangingPunct="1">
        <a:lnSpc>
          <a:spcPct val="90000"/>
        </a:lnSpc>
        <a:spcBef>
          <a:spcPts val="200"/>
        </a:spcBef>
        <a:spcAft>
          <a:spcPts val="600"/>
        </a:spcAft>
        <a:buClr>
          <a:schemeClr val="accent1"/>
        </a:buClr>
        <a:buFont typeface="Arial"/>
        <a:buChar char="–"/>
        <a:defRPr sz="1000" kern="800" baseline="0">
          <a:solidFill>
            <a:srgbClr val="282828"/>
          </a:solidFill>
          <a:latin typeface="+mn-lt"/>
          <a:ea typeface="+mn-ea"/>
          <a:cs typeface="Arial"/>
        </a:defRPr>
      </a:lvl4pPr>
      <a:lvl5pPr marL="758952" indent="-109728" algn="l" defTabSz="457200" rtl="0" eaLnBrk="1" latinLnBrk="0" hangingPunct="1">
        <a:lnSpc>
          <a:spcPct val="90000"/>
        </a:lnSpc>
        <a:spcBef>
          <a:spcPts val="200"/>
        </a:spcBef>
        <a:spcAft>
          <a:spcPts val="600"/>
        </a:spcAft>
        <a:buClr>
          <a:schemeClr val="accent1"/>
        </a:buClr>
        <a:buFont typeface="Arial"/>
        <a:buChar char="»"/>
        <a:defRPr sz="850" kern="800" baseline="0">
          <a:solidFill>
            <a:srgbClr val="282828"/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0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0.png"/><Relationship Id="rId4" Type="http://schemas.openxmlformats.org/officeDocument/2006/relationships/notesSlide" Target="../notesSlides/notesSlide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FEDERATION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body" sz="quarter" idx="12"/>
          </p:nvPr>
        </p:nvSpPr>
        <p:spPr>
          <a:xfrm>
            <a:off x="609600" y="2828727"/>
            <a:ext cx="10972800" cy="451406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Are We There Yet?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6241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15000"/>
    </mc:Choice>
    <mc:Fallback xmlns="">
      <p:transition xmlns:p14="http://schemas.microsoft.com/office/powerpoint/2010/main" spd="med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Federate?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338560" y="6318504"/>
            <a:ext cx="243840" cy="182880"/>
          </a:xfrm>
          <a:prstGeom prst="rect">
            <a:avLst/>
          </a:prstGeom>
        </p:spPr>
        <p:txBody>
          <a:bodyPr/>
          <a:lstStyle/>
          <a:p>
            <a:fld id="{F7B308D7-9E65-0248-B131-BDA2090177F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383809"/>
            <a:ext cx="10972800" cy="473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03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15000"/>
    </mc:Choice>
    <mc:Fallback xmlns="">
      <p:transition xmlns:p14="http://schemas.microsoft.com/office/powerpoint/2010/main" spd="med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Want To Enable?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565544" y="1645921"/>
            <a:ext cx="5626455" cy="4257339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Identity is just step one…</a:t>
            </a:r>
          </a:p>
          <a:p>
            <a:r>
              <a:rPr lang="en-US" sz="2000" b="1" dirty="0" smtClean="0"/>
              <a:t>Imagine if:</a:t>
            </a:r>
          </a:p>
          <a:p>
            <a:pPr lvl="1"/>
            <a:r>
              <a:rPr lang="en-US" sz="1600" dirty="0" smtClean="0"/>
              <a:t>You could define multi-cloud in a Heat template</a:t>
            </a:r>
          </a:p>
          <a:p>
            <a:pPr lvl="1"/>
            <a:r>
              <a:rPr lang="en-US" sz="1600" dirty="0" smtClean="0"/>
              <a:t>Glance images we’re available to all your endpoints</a:t>
            </a:r>
          </a:p>
          <a:p>
            <a:pPr lvl="1"/>
            <a:r>
              <a:rPr lang="en-US" sz="1600" dirty="0" smtClean="0"/>
              <a:t>Business rules could define where work was done</a:t>
            </a:r>
          </a:p>
          <a:p>
            <a:pPr lvl="1"/>
            <a:r>
              <a:rPr lang="en-US" sz="1600" dirty="0" smtClean="0"/>
              <a:t>Scheduling was done based on cost or features</a:t>
            </a:r>
          </a:p>
          <a:p>
            <a:r>
              <a:rPr lang="en-US" sz="2000" b="1" dirty="0" smtClean="0"/>
              <a:t>What if you could: </a:t>
            </a:r>
          </a:p>
          <a:p>
            <a:pPr lvl="1"/>
            <a:r>
              <a:rPr lang="en-US" sz="1600" dirty="0"/>
              <a:t>R</a:t>
            </a:r>
            <a:r>
              <a:rPr lang="en-US" sz="1600" dirty="0" smtClean="0"/>
              <a:t>esell spare capacity in your cloud?</a:t>
            </a:r>
          </a:p>
          <a:p>
            <a:pPr lvl="1"/>
            <a:r>
              <a:rPr lang="en-US" sz="1600" dirty="0" smtClean="0"/>
              <a:t>Build spot trading platforms for cloud capacity?</a:t>
            </a:r>
          </a:p>
          <a:p>
            <a:pPr lvl="1"/>
            <a:endParaRPr lang="en-US" sz="1600" dirty="0"/>
          </a:p>
          <a:p>
            <a:pPr marL="0" indent="0" algn="ctr">
              <a:buNone/>
            </a:pPr>
            <a:r>
              <a:rPr lang="en-US" sz="2000" b="1" dirty="0" smtClean="0"/>
              <a:t>FEDERATION COMPLETES THE COMMODITIZATION OF INFRASTRUCTURE</a:t>
            </a:r>
            <a:endParaRPr lang="en-US" sz="20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kern="100" cap="none" spc="20" smtClean="0">
                <a:solidFill>
                  <a:srgbClr val="777777"/>
                </a:solidFill>
                <a:cs typeface="Helvetica"/>
              </a:rPr>
              <a:t>RACKSPACE</a:t>
            </a:r>
            <a:r>
              <a:rPr lang="en-US" b="0" kern="100" cap="none" spc="20" smtClean="0">
                <a:solidFill>
                  <a:srgbClr val="777777"/>
                </a:solidFill>
                <a:cs typeface="Helvetica"/>
              </a:rPr>
              <a:t>®</a:t>
            </a:r>
            <a:r>
              <a:rPr lang="en-US" kern="100" cap="none" spc="20" smtClean="0">
                <a:solidFill>
                  <a:srgbClr val="777777"/>
                </a:solidFill>
                <a:cs typeface="Helvetica"/>
              </a:rPr>
              <a:t> HOSTING</a:t>
            </a:r>
            <a:r>
              <a:rPr lang="en-US" b="0" kern="100" cap="none" spc="20" smtClean="0">
                <a:solidFill>
                  <a:srgbClr val="777777"/>
                </a:solidFill>
                <a:cs typeface="Helvetica"/>
              </a:rPr>
              <a:t>    |    </a:t>
            </a:r>
            <a:r>
              <a:rPr lang="en-US" kern="100" cap="none" spc="20" smtClean="0">
                <a:solidFill>
                  <a:srgbClr val="777777"/>
                </a:solidFill>
                <a:cs typeface="Helvetica"/>
              </a:rPr>
              <a:t>WWW.RACKSPACE.COM </a:t>
            </a:r>
            <a:endParaRPr lang="en-US" kern="100" cap="none" spc="20" dirty="0" smtClean="0">
              <a:solidFill>
                <a:srgbClr val="777777"/>
              </a:solidFill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7B308D7-9E65-0248-B131-BDA2090177F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1645921"/>
            <a:ext cx="6565544" cy="425733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>
                <a:lumMod val="10000"/>
                <a:lumOff val="9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1254982" y="2607491"/>
            <a:ext cx="4055581" cy="2334198"/>
            <a:chOff x="1254982" y="2640746"/>
            <a:chExt cx="4055581" cy="2334198"/>
          </a:xfrm>
        </p:grpSpPr>
        <p:sp>
          <p:nvSpPr>
            <p:cNvPr id="11" name="Block Arc 10"/>
            <p:cNvSpPr/>
            <p:nvPr/>
          </p:nvSpPr>
          <p:spPr>
            <a:xfrm>
              <a:off x="1254982" y="2987074"/>
              <a:ext cx="4055581" cy="606072"/>
            </a:xfrm>
            <a:prstGeom prst="blockArc">
              <a:avLst/>
            </a:prstGeom>
            <a:solidFill>
              <a:schemeClr val="tx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05496" y="2640746"/>
              <a:ext cx="3954552" cy="276999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algn="ctr">
                <a:spcAft>
                  <a:spcPts val="1800"/>
                </a:spcAft>
              </a:pPr>
              <a:r>
                <a:rPr lang="en-US" dirty="0" smtClean="0">
                  <a:latin typeface="Arial Black"/>
                  <a:cs typeface="Arial Black"/>
                </a:rPr>
                <a:t>ORCHESTRATION</a:t>
              </a:r>
            </a:p>
          </p:txBody>
        </p:sp>
        <p:sp>
          <p:nvSpPr>
            <p:cNvPr id="13" name="Block Arc 12"/>
            <p:cNvSpPr/>
            <p:nvPr/>
          </p:nvSpPr>
          <p:spPr>
            <a:xfrm rot="10800000">
              <a:off x="1254982" y="4048583"/>
              <a:ext cx="4055581" cy="606072"/>
            </a:xfrm>
            <a:prstGeom prst="blockArc">
              <a:avLst/>
            </a:prstGeom>
            <a:solidFill>
              <a:schemeClr val="tx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305496" y="4697945"/>
              <a:ext cx="3954552" cy="276999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algn="ctr">
                <a:spcAft>
                  <a:spcPts val="1800"/>
                </a:spcAft>
              </a:pPr>
              <a:r>
                <a:rPr lang="en-US" dirty="0" smtClean="0">
                  <a:latin typeface="Arial Black"/>
                  <a:cs typeface="Arial Black"/>
                </a:rPr>
                <a:t>IDENTITY &amp; REPORTING</a:t>
              </a:r>
            </a:p>
          </p:txBody>
        </p:sp>
      </p:grpSp>
      <p:sp>
        <p:nvSpPr>
          <p:cNvPr id="17" name="Rounded Rectangle 16"/>
          <p:cNvSpPr/>
          <p:nvPr/>
        </p:nvSpPr>
        <p:spPr>
          <a:xfrm>
            <a:off x="1472133" y="3275678"/>
            <a:ext cx="981421" cy="995691"/>
          </a:xfrm>
          <a:prstGeom prst="round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Cloud 1</a:t>
            </a:r>
            <a:endParaRPr lang="en-US" sz="14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2525719" y="3275678"/>
            <a:ext cx="981421" cy="995691"/>
          </a:xfrm>
          <a:prstGeom prst="round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Cloud 2</a:t>
            </a:r>
            <a:endParaRPr lang="en-US" sz="14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4121385" y="3275678"/>
            <a:ext cx="981421" cy="995691"/>
          </a:xfrm>
          <a:prstGeom prst="round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Cloud n</a:t>
            </a:r>
            <a:endParaRPr lang="en-US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507139" y="3357871"/>
            <a:ext cx="614245" cy="553998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dirty="0" smtClean="0">
                <a:solidFill>
                  <a:schemeClr val="accent1"/>
                </a:solidFill>
                <a:latin typeface="Arial Black"/>
                <a:cs typeface="Arial Black"/>
              </a:rPr>
              <a:t>…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734440" y="1842682"/>
            <a:ext cx="3096665" cy="711480"/>
            <a:chOff x="1544294" y="1756101"/>
            <a:chExt cx="3096665" cy="832565"/>
          </a:xfrm>
        </p:grpSpPr>
        <p:grpSp>
          <p:nvGrpSpPr>
            <p:cNvPr id="27" name="Group 26"/>
            <p:cNvGrpSpPr/>
            <p:nvPr/>
          </p:nvGrpSpPr>
          <p:grpSpPr>
            <a:xfrm>
              <a:off x="1544294" y="1756101"/>
              <a:ext cx="880392" cy="832565"/>
              <a:chOff x="1472133" y="1756101"/>
              <a:chExt cx="880392" cy="832565"/>
            </a:xfrm>
          </p:grpSpPr>
          <p:sp>
            <p:nvSpPr>
              <p:cNvPr id="21" name="Folded Corner 20"/>
              <p:cNvSpPr/>
              <p:nvPr/>
            </p:nvSpPr>
            <p:spPr>
              <a:xfrm rot="10800000">
                <a:off x="1472133" y="1756101"/>
                <a:ext cx="880392" cy="832565"/>
              </a:xfrm>
              <a:prstGeom prst="foldedCorner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tx2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551511" y="1987718"/>
                <a:ext cx="721634" cy="369332"/>
              </a:xfrm>
              <a:prstGeom prst="rect">
                <a:avLst/>
              </a:prstGeom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>
                  <a:spcAft>
                    <a:spcPts val="1800"/>
                  </a:spcAft>
                </a:pPr>
                <a:r>
                  <a:rPr lang="en-US" sz="1200" dirty="0">
                    <a:cs typeface="Courier New"/>
                  </a:rPr>
                  <a:t>Service </a:t>
                </a:r>
                <a:r>
                  <a:rPr lang="en-US" sz="1200" dirty="0" smtClean="0">
                    <a:cs typeface="Courier New"/>
                  </a:rPr>
                  <a:t>Catalogue</a:t>
                </a:r>
                <a:endParaRPr lang="en-US" sz="1200" dirty="0">
                  <a:cs typeface="Courier New"/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2652431" y="1756101"/>
              <a:ext cx="880392" cy="832565"/>
              <a:chOff x="2584305" y="1756101"/>
              <a:chExt cx="880392" cy="832565"/>
            </a:xfrm>
          </p:grpSpPr>
          <p:sp>
            <p:nvSpPr>
              <p:cNvPr id="23" name="Folded Corner 22"/>
              <p:cNvSpPr/>
              <p:nvPr/>
            </p:nvSpPr>
            <p:spPr>
              <a:xfrm rot="10800000">
                <a:off x="2584305" y="1756101"/>
                <a:ext cx="880392" cy="832565"/>
              </a:xfrm>
              <a:prstGeom prst="foldedCorner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tx2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663683" y="1987718"/>
                <a:ext cx="721634" cy="369332"/>
              </a:xfrm>
              <a:prstGeom prst="rect">
                <a:avLst/>
              </a:prstGeom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>
                  <a:spcAft>
                    <a:spcPts val="1800"/>
                  </a:spcAft>
                </a:pPr>
                <a:r>
                  <a:rPr lang="en-US" sz="1200" dirty="0" smtClean="0">
                    <a:cs typeface="Courier New"/>
                  </a:rPr>
                  <a:t>Template Repos</a:t>
                </a:r>
                <a:endParaRPr lang="en-US" sz="1200" dirty="0">
                  <a:cs typeface="Courier New"/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3760567" y="1756101"/>
              <a:ext cx="880392" cy="832565"/>
              <a:chOff x="3681189" y="1756101"/>
              <a:chExt cx="880392" cy="832565"/>
            </a:xfrm>
          </p:grpSpPr>
          <p:sp>
            <p:nvSpPr>
              <p:cNvPr id="25" name="Folded Corner 24"/>
              <p:cNvSpPr/>
              <p:nvPr/>
            </p:nvSpPr>
            <p:spPr>
              <a:xfrm rot="10800000">
                <a:off x="3681189" y="1756101"/>
                <a:ext cx="880392" cy="832565"/>
              </a:xfrm>
              <a:prstGeom prst="foldedCorner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tx2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760567" y="1987718"/>
                <a:ext cx="721634" cy="369332"/>
              </a:xfrm>
              <a:prstGeom prst="rect">
                <a:avLst/>
              </a:prstGeom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>
                  <a:spcAft>
                    <a:spcPts val="1800"/>
                  </a:spcAft>
                </a:pPr>
                <a:r>
                  <a:rPr lang="en-US" sz="1200" dirty="0" smtClean="0">
                    <a:cs typeface="Courier New"/>
                  </a:rPr>
                  <a:t>Rules Engine</a:t>
                </a:r>
                <a:endParaRPr lang="en-US" sz="1200" dirty="0">
                  <a:cs typeface="Courier New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734439" y="5025447"/>
            <a:ext cx="3096665" cy="711480"/>
            <a:chOff x="1544294" y="1756101"/>
            <a:chExt cx="3096665" cy="832565"/>
          </a:xfrm>
        </p:grpSpPr>
        <p:grpSp>
          <p:nvGrpSpPr>
            <p:cNvPr id="32" name="Group 31"/>
            <p:cNvGrpSpPr/>
            <p:nvPr/>
          </p:nvGrpSpPr>
          <p:grpSpPr>
            <a:xfrm>
              <a:off x="1544294" y="1756101"/>
              <a:ext cx="880392" cy="832565"/>
              <a:chOff x="1472133" y="1756101"/>
              <a:chExt cx="880392" cy="832565"/>
            </a:xfrm>
          </p:grpSpPr>
          <p:sp>
            <p:nvSpPr>
              <p:cNvPr id="39" name="Folded Corner 38"/>
              <p:cNvSpPr/>
              <p:nvPr/>
            </p:nvSpPr>
            <p:spPr>
              <a:xfrm rot="10800000">
                <a:off x="1472133" y="1756101"/>
                <a:ext cx="880392" cy="832565"/>
              </a:xfrm>
              <a:prstGeom prst="foldedCorner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tx2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551511" y="1956291"/>
                <a:ext cx="721634" cy="432188"/>
              </a:xfrm>
              <a:prstGeom prst="rect">
                <a:avLst/>
              </a:prstGeom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>
                  <a:spcAft>
                    <a:spcPts val="1800"/>
                  </a:spcAft>
                </a:pPr>
                <a:r>
                  <a:rPr lang="en-US" sz="1200" dirty="0" smtClean="0">
                    <a:cs typeface="Courier New"/>
                  </a:rPr>
                  <a:t>Image Library</a:t>
                </a:r>
                <a:endParaRPr lang="en-US" sz="1200" dirty="0">
                  <a:cs typeface="Courier New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2652431" y="1756101"/>
              <a:ext cx="880392" cy="832565"/>
              <a:chOff x="2584305" y="1756101"/>
              <a:chExt cx="880392" cy="832565"/>
            </a:xfrm>
          </p:grpSpPr>
          <p:sp>
            <p:nvSpPr>
              <p:cNvPr id="37" name="Folded Corner 36"/>
              <p:cNvSpPr/>
              <p:nvPr/>
            </p:nvSpPr>
            <p:spPr>
              <a:xfrm rot="10800000">
                <a:off x="2584305" y="1756101"/>
                <a:ext cx="880392" cy="832565"/>
              </a:xfrm>
              <a:prstGeom prst="foldedCorner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tx2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663683" y="1956291"/>
                <a:ext cx="721634" cy="432188"/>
              </a:xfrm>
              <a:prstGeom prst="rect">
                <a:avLst/>
              </a:prstGeom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>
                  <a:spcAft>
                    <a:spcPts val="1800"/>
                  </a:spcAft>
                </a:pPr>
                <a:r>
                  <a:rPr lang="en-US" sz="1200" dirty="0" smtClean="0">
                    <a:cs typeface="Courier New"/>
                  </a:rPr>
                  <a:t>Identity Provider</a:t>
                </a:r>
                <a:endParaRPr lang="en-US" sz="1200" dirty="0">
                  <a:cs typeface="Courier New"/>
                </a:endParaRP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3760567" y="1756101"/>
              <a:ext cx="880392" cy="832565"/>
              <a:chOff x="3681189" y="1756101"/>
              <a:chExt cx="880392" cy="832565"/>
            </a:xfrm>
          </p:grpSpPr>
          <p:sp>
            <p:nvSpPr>
              <p:cNvPr id="35" name="Folded Corner 34"/>
              <p:cNvSpPr/>
              <p:nvPr/>
            </p:nvSpPr>
            <p:spPr>
              <a:xfrm rot="10800000">
                <a:off x="3681189" y="1756101"/>
                <a:ext cx="880392" cy="832565"/>
              </a:xfrm>
              <a:prstGeom prst="foldedCorner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tx2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3760567" y="1956291"/>
                <a:ext cx="721634" cy="432188"/>
              </a:xfrm>
              <a:prstGeom prst="rect">
                <a:avLst/>
              </a:prstGeom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>
                  <a:spcAft>
                    <a:spcPts val="1800"/>
                  </a:spcAft>
                </a:pPr>
                <a:r>
                  <a:rPr lang="en-US" sz="1200" dirty="0" smtClean="0">
                    <a:cs typeface="Courier New"/>
                  </a:rPr>
                  <a:t>Quota Logging</a:t>
                </a:r>
                <a:endParaRPr lang="en-US" sz="1200" dirty="0">
                  <a:cs typeface="Courier New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5750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645920"/>
            <a:ext cx="10972800" cy="519732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3600" dirty="0" smtClean="0"/>
              <a:t>Discussing OpenLab 2015 with CERN</a:t>
            </a:r>
          </a:p>
          <a:p>
            <a:pPr lvl="1">
              <a:lnSpc>
                <a:spcPct val="120000"/>
              </a:lnSpc>
            </a:pPr>
            <a:r>
              <a:rPr lang="en-US" sz="2800" dirty="0" smtClean="0"/>
              <a:t>Proof of Concept for Federated Heat Templates</a:t>
            </a:r>
          </a:p>
          <a:p>
            <a:pPr lvl="1">
              <a:lnSpc>
                <a:spcPct val="120000"/>
              </a:lnSpc>
            </a:pPr>
            <a:r>
              <a:rPr lang="en-US" sz="2800" dirty="0" smtClean="0"/>
              <a:t>Glance Image availability to all federated endpoints</a:t>
            </a:r>
          </a:p>
          <a:p>
            <a:pPr lvl="1">
              <a:lnSpc>
                <a:spcPct val="120000"/>
              </a:lnSpc>
            </a:pPr>
            <a:r>
              <a:rPr lang="en-US" sz="2800" dirty="0" smtClean="0"/>
              <a:t>Discuss options and impact of service catalogue aggregation</a:t>
            </a:r>
          </a:p>
          <a:p>
            <a:pPr lvl="1">
              <a:lnSpc>
                <a:spcPct val="120000"/>
              </a:lnSpc>
            </a:pPr>
            <a:r>
              <a:rPr lang="en-US" sz="2800" dirty="0" smtClean="0"/>
              <a:t>Aim for code to be available in Kilo release</a:t>
            </a:r>
          </a:p>
          <a:p>
            <a:pPr lvl="1">
              <a:lnSpc>
                <a:spcPct val="120000"/>
              </a:lnSpc>
            </a:pPr>
            <a:endParaRPr lang="en-US" sz="800" dirty="0"/>
          </a:p>
          <a:p>
            <a:pPr marL="201168" lvl="1" indent="0" algn="ctr">
              <a:lnSpc>
                <a:spcPct val="120000"/>
              </a:lnSpc>
              <a:buNone/>
            </a:pPr>
            <a:r>
              <a:rPr lang="en-US" sz="2800" b="1" dirty="0" smtClean="0">
                <a:latin typeface="Arial Black"/>
                <a:cs typeface="Arial Black"/>
              </a:rPr>
              <a:t>LOOKING FOR ENTHUSIASTS AND INTERESTED PARTIES TO JOIN US!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kern="100" cap="none" spc="20" smtClean="0">
                <a:solidFill>
                  <a:srgbClr val="777777"/>
                </a:solidFill>
                <a:cs typeface="Helvetica"/>
              </a:rPr>
              <a:t>RACKSPACE</a:t>
            </a:r>
            <a:r>
              <a:rPr lang="en-US" b="0" kern="100" cap="none" spc="20" smtClean="0">
                <a:solidFill>
                  <a:srgbClr val="777777"/>
                </a:solidFill>
                <a:cs typeface="Helvetica"/>
              </a:rPr>
              <a:t>®</a:t>
            </a:r>
            <a:r>
              <a:rPr lang="en-US" kern="100" cap="none" spc="20" smtClean="0">
                <a:solidFill>
                  <a:srgbClr val="777777"/>
                </a:solidFill>
                <a:cs typeface="Helvetica"/>
              </a:rPr>
              <a:t> HOSTING</a:t>
            </a:r>
            <a:r>
              <a:rPr lang="en-US" b="0" kern="100" cap="none" spc="20" smtClean="0">
                <a:solidFill>
                  <a:srgbClr val="777777"/>
                </a:solidFill>
                <a:cs typeface="Helvetica"/>
              </a:rPr>
              <a:t>    |    </a:t>
            </a:r>
            <a:r>
              <a:rPr lang="en-US" kern="100" cap="none" spc="20" smtClean="0">
                <a:solidFill>
                  <a:srgbClr val="777777"/>
                </a:solidFill>
                <a:cs typeface="Helvetica"/>
              </a:rPr>
              <a:t>WWW.RACKSPACE.COM </a:t>
            </a:r>
            <a:endParaRPr lang="en-US" kern="100" cap="none" spc="20" dirty="0" smtClean="0">
              <a:solidFill>
                <a:srgbClr val="777777"/>
              </a:solidFill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B308D7-9E65-0248-B131-BDA2090177F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We Doing Next?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14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768096" y="3564764"/>
            <a:ext cx="8320485" cy="387798"/>
          </a:xfrm>
          <a:prstGeom prst="rect">
            <a:avLst/>
          </a:prstGeom>
        </p:spPr>
        <p:txBody>
          <a:bodyPr/>
          <a:lstStyle/>
          <a:p>
            <a:r>
              <a:rPr lang="en-GB" dirty="0">
                <a:solidFill>
                  <a:schemeClr val="dk1"/>
                </a:solidFill>
              </a:rPr>
              <a:t>Marek Denis - </a:t>
            </a:r>
            <a:r>
              <a:rPr lang="en-GB" dirty="0" smtClean="0">
                <a:solidFill>
                  <a:schemeClr val="dk1"/>
                </a:solidFill>
              </a:rPr>
              <a:t>CERN</a:t>
            </a:r>
            <a:endParaRPr lang="en" dirty="0">
              <a:solidFill>
                <a:schemeClr val="dk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Technical Deep Dive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34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15000"/>
    </mc:Choice>
    <mc:Fallback xmlns="">
      <p:transition xmlns:p14="http://schemas.microsoft.com/office/powerpoint/2010/main" spd="med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609600" y="578926"/>
            <a:ext cx="10972800" cy="795528"/>
          </a:xfrm>
          <a:prstGeom prst="rect">
            <a:avLst/>
          </a:prstGeom>
        </p:spPr>
        <p:txBody>
          <a:bodyPr lIns="121897" tIns="121897" rIns="121897" bIns="121897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GB" dirty="0" smtClean="0"/>
              <a:t>Hybrid Cloud &amp; Federation</a:t>
            </a:r>
            <a:endParaRPr lang="e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24100" y="2268220"/>
            <a:ext cx="6883400" cy="2828467"/>
          </a:xfrm>
        </p:spPr>
        <p:txBody>
          <a:bodyPr/>
          <a:lstStyle/>
          <a:p>
            <a:pPr marL="0" lvl="1" indent="0" algn="ctr">
              <a:buNone/>
            </a:pPr>
            <a:r>
              <a:rPr lang="en-US" sz="3200" b="1" i="1" dirty="0"/>
              <a:t>As a user I want to use my single set of existing credentials to access services across multiple clouds.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02542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kern="100" cap="none" spc="20" smtClean="0">
                <a:solidFill>
                  <a:srgbClr val="777777"/>
                </a:solidFill>
                <a:cs typeface="Helvetica"/>
              </a:rPr>
              <a:t>RACKSPACE</a:t>
            </a:r>
            <a:r>
              <a:rPr lang="en-US" b="0" kern="100" cap="none" spc="20" smtClean="0">
                <a:solidFill>
                  <a:srgbClr val="777777"/>
                </a:solidFill>
                <a:cs typeface="Helvetica"/>
              </a:rPr>
              <a:t>®</a:t>
            </a:r>
            <a:r>
              <a:rPr lang="en-US" kern="100" cap="none" spc="20" smtClean="0">
                <a:solidFill>
                  <a:srgbClr val="777777"/>
                </a:solidFill>
                <a:cs typeface="Helvetica"/>
              </a:rPr>
              <a:t> HOSTING</a:t>
            </a:r>
            <a:r>
              <a:rPr lang="en-US" b="0" kern="100" cap="none" spc="20" smtClean="0">
                <a:solidFill>
                  <a:srgbClr val="777777"/>
                </a:solidFill>
                <a:cs typeface="Helvetica"/>
              </a:rPr>
              <a:t>    |    </a:t>
            </a:r>
            <a:r>
              <a:rPr lang="en-US" kern="100" cap="none" spc="20" smtClean="0">
                <a:solidFill>
                  <a:srgbClr val="777777"/>
                </a:solidFill>
                <a:cs typeface="Helvetica"/>
              </a:rPr>
              <a:t>WWW.RACKSPACE.COM </a:t>
            </a:r>
            <a:endParaRPr lang="en-US" kern="100" cap="none" spc="20" dirty="0" smtClean="0">
              <a:solidFill>
                <a:srgbClr val="777777"/>
              </a:solidFill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B308D7-9E65-0248-B131-BDA2090177F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Hybrid cloud &amp; Federation 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40" y="2527300"/>
            <a:ext cx="2108200" cy="2108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7240" y="4787900"/>
            <a:ext cx="1800860" cy="106182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GB" dirty="0" smtClean="0">
                <a:latin typeface="Helvetica"/>
                <a:cs typeface="Helvetica"/>
              </a:rPr>
              <a:t>Identity Provider</a:t>
            </a:r>
          </a:p>
          <a:p>
            <a:pPr>
              <a:spcAft>
                <a:spcPts val="1800"/>
              </a:spcAft>
            </a:pPr>
            <a:r>
              <a:rPr lang="en-GB" dirty="0" smtClean="0">
                <a:latin typeface="Helvetica"/>
                <a:cs typeface="Helvetica"/>
              </a:rPr>
              <a:t>(corporate LDAP/SQL)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2682240" y="1060698"/>
            <a:ext cx="4366256" cy="2520702"/>
            <a:chOff x="2682240" y="1060698"/>
            <a:chExt cx="4366256" cy="2520702"/>
          </a:xfrm>
        </p:grpSpPr>
        <p:grpSp>
          <p:nvGrpSpPr>
            <p:cNvPr id="10" name="Group 9"/>
            <p:cNvGrpSpPr/>
            <p:nvPr/>
          </p:nvGrpSpPr>
          <p:grpSpPr>
            <a:xfrm>
              <a:off x="5133971" y="1060698"/>
              <a:ext cx="1914525" cy="1773832"/>
              <a:chOff x="5743574" y="1906598"/>
              <a:chExt cx="1914525" cy="1773832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43574" y="1906598"/>
                <a:ext cx="1670050" cy="1241404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5743574" y="2895600"/>
                <a:ext cx="1914525" cy="784830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Aft>
                    <a:spcPts val="1800"/>
                  </a:spcAft>
                </a:pPr>
                <a:r>
                  <a:rPr lang="en-GB" dirty="0" smtClean="0">
                    <a:latin typeface="Helvetica"/>
                    <a:cs typeface="Helvetica"/>
                  </a:rPr>
                  <a:t>Service Provider</a:t>
                </a:r>
              </a:p>
              <a:p>
                <a:pPr>
                  <a:spcAft>
                    <a:spcPts val="1800"/>
                  </a:spcAft>
                </a:pPr>
                <a:r>
                  <a:rPr lang="en-GB" dirty="0" smtClean="0">
                    <a:latin typeface="Helvetica"/>
                    <a:cs typeface="Helvetica"/>
                  </a:rPr>
                  <a:t>(remote cloud)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2682240" y="1681400"/>
              <a:ext cx="2573969" cy="1900000"/>
              <a:chOff x="2682240" y="2425700"/>
              <a:chExt cx="3810634" cy="1155700"/>
            </a:xfrm>
          </p:grpSpPr>
          <p:cxnSp>
            <p:nvCxnSpPr>
              <p:cNvPr id="12" name="Straight Connector 11"/>
              <p:cNvCxnSpPr>
                <a:stCxn id="6" idx="3"/>
              </p:cNvCxnSpPr>
              <p:nvPr/>
            </p:nvCxnSpPr>
            <p:spPr>
              <a:xfrm flipV="1">
                <a:off x="2682240" y="2425700"/>
                <a:ext cx="3810634" cy="11557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 rot="19428323">
                <a:off x="4023592" y="2759544"/>
                <a:ext cx="1486627" cy="168488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Aft>
                    <a:spcPts val="1800"/>
                  </a:spcAft>
                </a:pPr>
                <a:r>
                  <a:rPr lang="en-GB" b="1" dirty="0" smtClean="0">
                    <a:latin typeface="Helvetica"/>
                    <a:cs typeface="Helvetica"/>
                  </a:rPr>
                  <a:t>TRUST</a:t>
                </a:r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2961463" y="1896015"/>
            <a:ext cx="5790418" cy="2881641"/>
            <a:chOff x="2961463" y="1896015"/>
            <a:chExt cx="5790418" cy="2881641"/>
          </a:xfrm>
        </p:grpSpPr>
        <p:grpSp>
          <p:nvGrpSpPr>
            <p:cNvPr id="15" name="Group 14"/>
            <p:cNvGrpSpPr/>
            <p:nvPr/>
          </p:nvGrpSpPr>
          <p:grpSpPr>
            <a:xfrm>
              <a:off x="6837356" y="1896015"/>
              <a:ext cx="1914525" cy="1773832"/>
              <a:chOff x="5743574" y="1906598"/>
              <a:chExt cx="1914525" cy="1773832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43574" y="1906598"/>
                <a:ext cx="1670050" cy="1241404"/>
              </a:xfrm>
              <a:prstGeom prst="rect">
                <a:avLst/>
              </a:prstGeom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5743574" y="2895600"/>
                <a:ext cx="1914525" cy="784830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Aft>
                    <a:spcPts val="1800"/>
                  </a:spcAft>
                </a:pPr>
                <a:r>
                  <a:rPr lang="en-GB" dirty="0" smtClean="0">
                    <a:latin typeface="Helvetica"/>
                    <a:cs typeface="Helvetica"/>
                  </a:rPr>
                  <a:t>Service Provider</a:t>
                </a:r>
              </a:p>
              <a:p>
                <a:pPr>
                  <a:spcAft>
                    <a:spcPts val="1800"/>
                  </a:spcAft>
                </a:pPr>
                <a:r>
                  <a:rPr lang="en-GB" dirty="0" smtClean="0">
                    <a:latin typeface="Helvetica"/>
                    <a:cs typeface="Helvetica"/>
                  </a:rPr>
                  <a:t>(remote cloud)</a:t>
                </a: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 rot="1601741">
              <a:off x="2961463" y="2155315"/>
              <a:ext cx="3238812" cy="2622341"/>
              <a:chOff x="2682240" y="2425700"/>
              <a:chExt cx="3810634" cy="1155700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 flipV="1">
                <a:off x="2682240" y="2425700"/>
                <a:ext cx="3810634" cy="11557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/>
              <p:cNvSpPr txBox="1"/>
              <p:nvPr/>
            </p:nvSpPr>
            <p:spPr>
              <a:xfrm rot="19160556">
                <a:off x="4023592" y="2759544"/>
                <a:ext cx="1486625" cy="168488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Aft>
                    <a:spcPts val="1800"/>
                  </a:spcAft>
                </a:pPr>
                <a:r>
                  <a:rPr lang="en-GB" b="1" dirty="0" smtClean="0">
                    <a:latin typeface="Helvetica"/>
                    <a:cs typeface="Helvetica"/>
                  </a:rPr>
                  <a:t>TRUST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2578100" y="3250088"/>
            <a:ext cx="4592634" cy="1773832"/>
            <a:chOff x="2578100" y="3250088"/>
            <a:chExt cx="4592634" cy="1773832"/>
          </a:xfrm>
        </p:grpSpPr>
        <p:grpSp>
          <p:nvGrpSpPr>
            <p:cNvPr id="21" name="Group 20"/>
            <p:cNvGrpSpPr/>
            <p:nvPr/>
          </p:nvGrpSpPr>
          <p:grpSpPr>
            <a:xfrm>
              <a:off x="5256209" y="3250088"/>
              <a:ext cx="1914525" cy="1773832"/>
              <a:chOff x="5743574" y="1906598"/>
              <a:chExt cx="1914525" cy="1773832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43574" y="1906598"/>
                <a:ext cx="1670050" cy="1241404"/>
              </a:xfrm>
              <a:prstGeom prst="rect">
                <a:avLst/>
              </a:prstGeom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5743574" y="2895600"/>
                <a:ext cx="1914525" cy="784830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Aft>
                    <a:spcPts val="1800"/>
                  </a:spcAft>
                </a:pPr>
                <a:r>
                  <a:rPr lang="en-GB" dirty="0" smtClean="0">
                    <a:latin typeface="Helvetica"/>
                    <a:cs typeface="Helvetica"/>
                  </a:rPr>
                  <a:t>Service Provider</a:t>
                </a:r>
              </a:p>
              <a:p>
                <a:pPr>
                  <a:spcAft>
                    <a:spcPts val="1800"/>
                  </a:spcAft>
                </a:pPr>
                <a:r>
                  <a:rPr lang="en-GB" dirty="0" smtClean="0">
                    <a:latin typeface="Helvetica"/>
                    <a:cs typeface="Helvetica"/>
                  </a:rPr>
                  <a:t>(remote cloud)</a:t>
                </a:r>
              </a:p>
            </p:txBody>
          </p:sp>
        </p:grpSp>
        <p:cxnSp>
          <p:nvCxnSpPr>
            <p:cNvPr id="37" name="Straight Connector 36"/>
            <p:cNvCxnSpPr/>
            <p:nvPr/>
          </p:nvCxnSpPr>
          <p:spPr>
            <a:xfrm>
              <a:off x="2578100" y="4239090"/>
              <a:ext cx="267810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3251200" y="3962400"/>
              <a:ext cx="976825" cy="276999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>
                <a:spcAft>
                  <a:spcPts val="1800"/>
                </a:spcAft>
              </a:pPr>
              <a:r>
                <a:rPr lang="en-GB" b="1" dirty="0" smtClean="0">
                  <a:latin typeface="Helvetica"/>
                  <a:cs typeface="Helvetica"/>
                </a:rPr>
                <a:t>TRUST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545036" y="4491492"/>
            <a:ext cx="6238600" cy="2100294"/>
            <a:chOff x="2545036" y="4491492"/>
            <a:chExt cx="6238600" cy="2100294"/>
          </a:xfrm>
        </p:grpSpPr>
        <p:grpSp>
          <p:nvGrpSpPr>
            <p:cNvPr id="24" name="Group 23"/>
            <p:cNvGrpSpPr/>
            <p:nvPr/>
          </p:nvGrpSpPr>
          <p:grpSpPr>
            <a:xfrm>
              <a:off x="6869111" y="4817954"/>
              <a:ext cx="1914525" cy="1773832"/>
              <a:chOff x="5743574" y="1906598"/>
              <a:chExt cx="1914525" cy="1773832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43574" y="1906598"/>
                <a:ext cx="1670050" cy="1241404"/>
              </a:xfrm>
              <a:prstGeom prst="rect">
                <a:avLst/>
              </a:prstGeom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5743574" y="2895600"/>
                <a:ext cx="1914525" cy="784830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Aft>
                    <a:spcPts val="1800"/>
                  </a:spcAft>
                </a:pPr>
                <a:r>
                  <a:rPr lang="en-GB" dirty="0" smtClean="0">
                    <a:latin typeface="Helvetica"/>
                    <a:cs typeface="Helvetica"/>
                  </a:rPr>
                  <a:t>Service Provider</a:t>
                </a:r>
              </a:p>
              <a:p>
                <a:pPr>
                  <a:spcAft>
                    <a:spcPts val="1800"/>
                  </a:spcAft>
                </a:pPr>
                <a:r>
                  <a:rPr lang="en-GB" dirty="0" smtClean="0">
                    <a:latin typeface="Helvetica"/>
                    <a:cs typeface="Helvetica"/>
                  </a:rPr>
                  <a:t>(remote cloud)</a:t>
                </a:r>
              </a:p>
            </p:txBody>
          </p:sp>
        </p:grpSp>
        <p:cxnSp>
          <p:nvCxnSpPr>
            <p:cNvPr id="39" name="Straight Connector 38"/>
            <p:cNvCxnSpPr/>
            <p:nvPr/>
          </p:nvCxnSpPr>
          <p:spPr>
            <a:xfrm>
              <a:off x="2545036" y="4491492"/>
              <a:ext cx="4258985" cy="14521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 rot="1427804">
              <a:off x="3541511" y="4718020"/>
              <a:ext cx="976825" cy="276999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>
                <a:spcAft>
                  <a:spcPts val="1800"/>
                </a:spcAft>
              </a:pPr>
              <a:r>
                <a:rPr lang="en-GB" b="1" dirty="0" smtClean="0">
                  <a:latin typeface="Helvetica"/>
                  <a:cs typeface="Helvetica"/>
                </a:rPr>
                <a:t>TRUST</a:t>
              </a: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1028700" y="1896015"/>
            <a:ext cx="9613900" cy="226215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GB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Single local account</a:t>
            </a:r>
          </a:p>
          <a:p>
            <a:pPr algn="ctr">
              <a:spcAft>
                <a:spcPts val="1800"/>
              </a:spcAft>
            </a:pPr>
            <a:r>
              <a:rPr lang="en-GB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Multiple cloud services</a:t>
            </a:r>
          </a:p>
        </p:txBody>
      </p:sp>
    </p:spTree>
    <p:extLst>
      <p:ext uri="{BB962C8B-B14F-4D97-AF65-F5344CB8AC3E}">
        <p14:creationId xmlns:p14="http://schemas.microsoft.com/office/powerpoint/2010/main" val="420556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609600" y="578926"/>
            <a:ext cx="10972800" cy="795528"/>
          </a:xfrm>
          <a:prstGeom prst="rect">
            <a:avLst/>
          </a:prstGeom>
        </p:spPr>
        <p:txBody>
          <a:bodyPr lIns="121897" tIns="121897" rIns="121897" bIns="121897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GB" dirty="0" smtClean="0"/>
              <a:t>Federation In Icehouse</a:t>
            </a:r>
            <a:endParaRPr lang="e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645920"/>
            <a:ext cx="10972800" cy="5160900"/>
          </a:xfrm>
        </p:spPr>
        <p:txBody>
          <a:bodyPr/>
          <a:lstStyle/>
          <a:p>
            <a:r>
              <a:rPr lang="en-US" sz="2400" b="1" dirty="0"/>
              <a:t>Design </a:t>
            </a:r>
            <a:r>
              <a:rPr lang="en-US" sz="2400" b="1" dirty="0" smtClean="0"/>
              <a:t>Flows</a:t>
            </a:r>
            <a:endParaRPr lang="en-US" sz="2400" b="1" dirty="0"/>
          </a:p>
          <a:p>
            <a:pPr lvl="1"/>
            <a:r>
              <a:rPr lang="en-US" sz="1800" dirty="0"/>
              <a:t>Based on open standard federated protocol SAML2</a:t>
            </a:r>
          </a:p>
          <a:p>
            <a:pPr lvl="1"/>
            <a:r>
              <a:rPr lang="en-US" sz="1800" dirty="0"/>
              <a:t>Service Provider - OpenStack Identity Service (Keystone)</a:t>
            </a:r>
          </a:p>
          <a:p>
            <a:pPr lvl="1"/>
            <a:r>
              <a:rPr lang="en-US" sz="1800" dirty="0"/>
              <a:t>Identity Provider - SAML2 compatible Identity Management service</a:t>
            </a:r>
          </a:p>
          <a:p>
            <a:pPr lvl="1"/>
            <a:r>
              <a:rPr lang="en-US" sz="1800" dirty="0"/>
              <a:t>Authentication and authorization split</a:t>
            </a:r>
          </a:p>
          <a:p>
            <a:pPr lvl="1"/>
            <a:r>
              <a:rPr lang="en-US" sz="1800" dirty="0"/>
              <a:t>IdP has information about the user, not Keystone</a:t>
            </a:r>
          </a:p>
          <a:p>
            <a:pPr lvl="1"/>
            <a:r>
              <a:rPr lang="en-US" sz="1800" dirty="0"/>
              <a:t>Federated users are ephemeral</a:t>
            </a:r>
          </a:p>
          <a:p>
            <a:r>
              <a:rPr lang="en-US" sz="2400" b="1" dirty="0" smtClean="0"/>
              <a:t>Requirements (</a:t>
            </a:r>
            <a:r>
              <a:rPr lang="en-US" sz="2400" b="1" dirty="0" err="1" smtClean="0"/>
              <a:t>OpenStack</a:t>
            </a:r>
            <a:r>
              <a:rPr lang="en-US" sz="2400" b="1" dirty="0" smtClean="0"/>
              <a:t>)</a:t>
            </a:r>
            <a:endParaRPr lang="en-US" sz="2400" b="1" dirty="0"/>
          </a:p>
          <a:p>
            <a:pPr lvl="1"/>
            <a:r>
              <a:rPr lang="en-US" sz="1800" dirty="0"/>
              <a:t>&gt;=</a:t>
            </a:r>
            <a:r>
              <a:rPr lang="en-US" sz="1800" dirty="0" err="1"/>
              <a:t>OpenStack</a:t>
            </a:r>
            <a:r>
              <a:rPr lang="en-US" sz="1800" dirty="0"/>
              <a:t> </a:t>
            </a:r>
            <a:r>
              <a:rPr lang="en-US" sz="1800" dirty="0" smtClean="0"/>
              <a:t>Icehouse</a:t>
            </a:r>
            <a:endParaRPr lang="en-US" sz="1800" dirty="0"/>
          </a:p>
          <a:p>
            <a:pPr lvl="1"/>
            <a:r>
              <a:rPr lang="en-US" sz="1800" dirty="0"/>
              <a:t>&gt;=python-</a:t>
            </a:r>
            <a:r>
              <a:rPr lang="en-US" sz="1800" dirty="0" err="1"/>
              <a:t>keystoneclient</a:t>
            </a:r>
            <a:r>
              <a:rPr lang="en-US" sz="1800" dirty="0"/>
              <a:t> 0.11.0</a:t>
            </a:r>
          </a:p>
          <a:p>
            <a:pPr lvl="1"/>
            <a:r>
              <a:rPr lang="en-US" sz="1800" dirty="0"/>
              <a:t>&gt;=python-</a:t>
            </a:r>
            <a:r>
              <a:rPr lang="en-US" sz="1800" dirty="0" err="1"/>
              <a:t>openstackclient</a:t>
            </a:r>
            <a:r>
              <a:rPr lang="en-US" sz="1800" dirty="0"/>
              <a:t> 0.5</a:t>
            </a:r>
          </a:p>
          <a:p>
            <a:pPr lvl="1"/>
            <a:r>
              <a:rPr lang="en-US" sz="1800" dirty="0"/>
              <a:t>Identity API v3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220200" y="2927349"/>
            <a:ext cx="0" cy="37973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9791700" y="4051300"/>
            <a:ext cx="2057400" cy="1473200"/>
            <a:chOff x="9791700" y="4051300"/>
            <a:chExt cx="2057400" cy="1473200"/>
          </a:xfrm>
        </p:grpSpPr>
        <p:sp>
          <p:nvSpPr>
            <p:cNvPr id="5" name="Rectangle 4"/>
            <p:cNvSpPr/>
            <p:nvPr/>
          </p:nvSpPr>
          <p:spPr>
            <a:xfrm>
              <a:off x="9791700" y="4051300"/>
              <a:ext cx="2057400" cy="1473200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880600" y="4216400"/>
              <a:ext cx="1968500" cy="1154162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algn="ctr">
                <a:spcAft>
                  <a:spcPts val="1800"/>
                </a:spcAft>
              </a:pPr>
              <a:r>
                <a:rPr lang="en-GB" sz="2000" dirty="0" smtClean="0">
                  <a:latin typeface="Helvetica"/>
                  <a:cs typeface="Helvetica"/>
                </a:rPr>
                <a:t>Service Provider (</a:t>
              </a:r>
              <a:r>
                <a:rPr lang="en-GB" sz="2000" dirty="0" err="1" smtClean="0">
                  <a:latin typeface="Helvetica"/>
                  <a:cs typeface="Helvetica"/>
                </a:rPr>
                <a:t>authZ</a:t>
              </a:r>
              <a:r>
                <a:rPr lang="en-GB" sz="2000" dirty="0" smtClean="0">
                  <a:latin typeface="Helvetica"/>
                  <a:cs typeface="Helvetica"/>
                </a:rPr>
                <a:t>)</a:t>
              </a:r>
            </a:p>
            <a:p>
              <a:pPr algn="ctr">
                <a:spcAft>
                  <a:spcPts val="1800"/>
                </a:spcAft>
              </a:pPr>
              <a:r>
                <a:rPr lang="en-GB" sz="2000" dirty="0" smtClean="0">
                  <a:latin typeface="Helvetica"/>
                  <a:cs typeface="Helvetica"/>
                </a:rPr>
                <a:t>Keystone</a:t>
              </a:r>
              <a:endParaRPr lang="en-GB" dirty="0" smtClean="0">
                <a:latin typeface="Helvetica"/>
                <a:cs typeface="Helvetica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616700" y="3467893"/>
            <a:ext cx="2057400" cy="2716214"/>
            <a:chOff x="6616700" y="4051299"/>
            <a:chExt cx="2057400" cy="2716214"/>
          </a:xfrm>
        </p:grpSpPr>
        <p:sp>
          <p:nvSpPr>
            <p:cNvPr id="3" name="Rectangle 2"/>
            <p:cNvSpPr/>
            <p:nvPr/>
          </p:nvSpPr>
          <p:spPr>
            <a:xfrm>
              <a:off x="6616700" y="4051299"/>
              <a:ext cx="2057400" cy="2716213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705600" y="4305300"/>
              <a:ext cx="1968500" cy="2462213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algn="ctr">
                <a:spcAft>
                  <a:spcPts val="1800"/>
                </a:spcAft>
              </a:pPr>
              <a:r>
                <a:rPr lang="en-GB" sz="2000" dirty="0" smtClean="0">
                  <a:latin typeface="Helvetica"/>
                  <a:cs typeface="Helvetica"/>
                </a:rPr>
                <a:t>Identity Provider</a:t>
              </a:r>
            </a:p>
            <a:p>
              <a:pPr algn="ctr">
                <a:spcAft>
                  <a:spcPts val="1800"/>
                </a:spcAft>
              </a:pPr>
              <a:r>
                <a:rPr lang="en-GB" sz="2000" dirty="0" smtClean="0">
                  <a:latin typeface="Helvetica"/>
                  <a:cs typeface="Helvetica"/>
                </a:rPr>
                <a:t>(</a:t>
              </a:r>
              <a:r>
                <a:rPr lang="en-GB" sz="2000" dirty="0" err="1" smtClean="0">
                  <a:latin typeface="Helvetica"/>
                  <a:cs typeface="Helvetica"/>
                </a:rPr>
                <a:t>authN</a:t>
              </a:r>
              <a:r>
                <a:rPr lang="en-GB" sz="2000" dirty="0" smtClean="0">
                  <a:latin typeface="Helvetica"/>
                  <a:cs typeface="Helvetica"/>
                </a:rPr>
                <a:t>)</a:t>
              </a:r>
            </a:p>
            <a:p>
              <a:pPr algn="ctr">
                <a:spcAft>
                  <a:spcPts val="1800"/>
                </a:spcAft>
              </a:pPr>
              <a:r>
                <a:rPr lang="en-GB" sz="2000" dirty="0" smtClean="0">
                  <a:latin typeface="Helvetica"/>
                  <a:cs typeface="Helvetica"/>
                </a:rPr>
                <a:t>-Microsoft ADFS</a:t>
              </a:r>
            </a:p>
            <a:p>
              <a:pPr algn="ctr">
                <a:spcAft>
                  <a:spcPts val="1800"/>
                </a:spcAft>
              </a:pPr>
              <a:r>
                <a:rPr lang="en-GB" sz="2000" dirty="0" smtClean="0">
                  <a:latin typeface="Helvetica"/>
                  <a:cs typeface="Helvetica"/>
                </a:rPr>
                <a:t>-IBM FIM</a:t>
              </a:r>
            </a:p>
            <a:p>
              <a:pPr algn="ctr">
                <a:spcAft>
                  <a:spcPts val="1800"/>
                </a:spcAft>
              </a:pPr>
              <a:r>
                <a:rPr lang="en-GB" sz="2000" dirty="0" smtClean="0">
                  <a:latin typeface="Helvetica"/>
                  <a:cs typeface="Helvetica"/>
                </a:rPr>
                <a:t>-Shibboleth </a:t>
              </a:r>
              <a:r>
                <a:rPr lang="en-GB" sz="2000" dirty="0" err="1" smtClean="0">
                  <a:latin typeface="Helvetica"/>
                  <a:cs typeface="Helvetica"/>
                </a:rPr>
                <a:t>IdP</a:t>
              </a:r>
              <a:endParaRPr lang="en-GB" sz="2000" dirty="0" smtClean="0">
                <a:latin typeface="Helvetica"/>
                <a:cs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9724112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645920"/>
            <a:ext cx="10972800" cy="4800801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dirty="0"/>
              <a:t>Join or create your federation (administrative work involved)</a:t>
            </a:r>
          </a:p>
          <a:p>
            <a:pPr>
              <a:lnSpc>
                <a:spcPct val="110000"/>
              </a:lnSpc>
            </a:pPr>
            <a:r>
              <a:rPr lang="en-US" dirty="0"/>
              <a:t>Exchange Service Providers’ and Identity Providers’ metadata</a:t>
            </a:r>
          </a:p>
          <a:p>
            <a:pPr>
              <a:lnSpc>
                <a:spcPct val="110000"/>
              </a:lnSpc>
            </a:pPr>
            <a:r>
              <a:rPr lang="en-US" dirty="0"/>
              <a:t>Configure Apache webserver and Shibboleth Service Provider </a:t>
            </a:r>
            <a:r>
              <a:rPr lang="en-US" b="1" dirty="0">
                <a:solidFill>
                  <a:schemeClr val="accent1"/>
                </a:solidFill>
              </a:rPr>
              <a:t>(NEW)</a:t>
            </a:r>
          </a:p>
          <a:p>
            <a:pPr>
              <a:lnSpc>
                <a:spcPct val="110000"/>
              </a:lnSpc>
            </a:pPr>
            <a:r>
              <a:rPr lang="en-US" dirty="0"/>
              <a:t>Enable federation extension in Keystone </a:t>
            </a:r>
            <a:r>
              <a:rPr lang="en-US" b="1" dirty="0">
                <a:solidFill>
                  <a:srgbClr val="C40022"/>
                </a:solidFill>
              </a:rPr>
              <a:t>(NEW)</a:t>
            </a:r>
          </a:p>
          <a:p>
            <a:endParaRPr lang="en-US" sz="800" dirty="0"/>
          </a:p>
          <a:p>
            <a:r>
              <a:rPr lang="en-US" b="1" dirty="0"/>
              <a:t>Prepare:</a:t>
            </a:r>
          </a:p>
          <a:p>
            <a:pPr lvl="1"/>
            <a:r>
              <a:rPr lang="en-US" dirty="0"/>
              <a:t>projects/domains</a:t>
            </a:r>
          </a:p>
          <a:p>
            <a:pPr lvl="1"/>
            <a:r>
              <a:rPr lang="en-US" dirty="0"/>
              <a:t>groups</a:t>
            </a:r>
          </a:p>
          <a:p>
            <a:pPr lvl="1"/>
            <a:r>
              <a:rPr lang="en-US" dirty="0"/>
              <a:t>create and/or assign  roles to projects/domains and groups</a:t>
            </a:r>
          </a:p>
          <a:p>
            <a:r>
              <a:rPr lang="en-US" b="1" dirty="0"/>
              <a:t>Add &amp; Configure: </a:t>
            </a:r>
            <a:r>
              <a:rPr lang="en-US" b="1" dirty="0">
                <a:solidFill>
                  <a:srgbClr val="C40022"/>
                </a:solidFill>
              </a:rPr>
              <a:t>(NEW)</a:t>
            </a:r>
          </a:p>
          <a:p>
            <a:pPr lvl="1"/>
            <a:r>
              <a:rPr lang="en-US" dirty="0"/>
              <a:t>Trusted Identity Providers</a:t>
            </a:r>
          </a:p>
          <a:p>
            <a:pPr lvl="1"/>
            <a:r>
              <a:rPr lang="en-US" dirty="0"/>
              <a:t>Mappings</a:t>
            </a:r>
          </a:p>
          <a:p>
            <a:pPr lvl="1"/>
            <a:r>
              <a:rPr lang="en-US" dirty="0"/>
              <a:t>Protocols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kern="100" cap="none" spc="20" smtClean="0">
                <a:solidFill>
                  <a:srgbClr val="777777"/>
                </a:solidFill>
                <a:cs typeface="Helvetica"/>
              </a:rPr>
              <a:t>RACKSPACE</a:t>
            </a:r>
            <a:r>
              <a:rPr lang="en-US" b="0" kern="100" cap="none" spc="20" smtClean="0">
                <a:solidFill>
                  <a:srgbClr val="777777"/>
                </a:solidFill>
                <a:cs typeface="Helvetica"/>
              </a:rPr>
              <a:t>®</a:t>
            </a:r>
            <a:r>
              <a:rPr lang="en-US" kern="100" cap="none" spc="20" smtClean="0">
                <a:solidFill>
                  <a:srgbClr val="777777"/>
                </a:solidFill>
                <a:cs typeface="Helvetica"/>
              </a:rPr>
              <a:t> HOSTING</a:t>
            </a:r>
            <a:r>
              <a:rPr lang="en-US" b="0" kern="100" cap="none" spc="20" smtClean="0">
                <a:solidFill>
                  <a:srgbClr val="777777"/>
                </a:solidFill>
                <a:cs typeface="Helvetica"/>
              </a:rPr>
              <a:t>    |    </a:t>
            </a:r>
            <a:r>
              <a:rPr lang="en-US" kern="100" cap="none" spc="20" smtClean="0">
                <a:solidFill>
                  <a:srgbClr val="777777"/>
                </a:solidFill>
                <a:cs typeface="Helvetica"/>
              </a:rPr>
              <a:t>WWW.RACKSPACE.COM </a:t>
            </a:r>
            <a:endParaRPr lang="en-US" kern="100" cap="none" spc="20" dirty="0" smtClean="0">
              <a:solidFill>
                <a:srgbClr val="777777"/>
              </a:solidFill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B308D7-9E65-0248-B131-BDA2090177F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dirty="0">
                <a:ea typeface="Calibri"/>
                <a:cs typeface="Calibri"/>
                <a:sym typeface="Calibri"/>
              </a:rPr>
              <a:t>Cloud </a:t>
            </a:r>
            <a:r>
              <a:rPr lang="en-GB" dirty="0">
                <a:ea typeface="Calibri"/>
                <a:cs typeface="Calibri"/>
                <a:sym typeface="Calibri"/>
              </a:rPr>
              <a:t>F</a:t>
            </a:r>
            <a:r>
              <a:rPr lang="en" dirty="0">
                <a:ea typeface="Calibri"/>
                <a:cs typeface="Calibri"/>
                <a:sym typeface="Calibri"/>
              </a:rPr>
              <a:t>ederation – </a:t>
            </a:r>
            <a:r>
              <a:rPr lang="en-GB" dirty="0">
                <a:ea typeface="Calibri"/>
                <a:cs typeface="Calibri"/>
                <a:sym typeface="Calibri"/>
              </a:rPr>
              <a:t>H</a:t>
            </a:r>
            <a:r>
              <a:rPr lang="en" dirty="0">
                <a:ea typeface="Calibri"/>
                <a:cs typeface="Calibri"/>
                <a:sym typeface="Calibri"/>
              </a:rPr>
              <a:t>ow?</a:t>
            </a:r>
            <a:endParaRPr lang="en-US" dirty="0"/>
          </a:p>
        </p:txBody>
      </p:sp>
      <p:pic>
        <p:nvPicPr>
          <p:cNvPr id="6" name="Shape 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18208" y="3437227"/>
            <a:ext cx="3864191" cy="29282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033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/>
        </p:nvSpPr>
        <p:spPr>
          <a:xfrm>
            <a:off x="316367" y="371767"/>
            <a:ext cx="10876399" cy="751600"/>
          </a:xfrm>
          <a:prstGeom prst="rect">
            <a:avLst/>
          </a:prstGeom>
          <a:noFill/>
          <a:ln>
            <a:noFill/>
          </a:ln>
        </p:spPr>
        <p:txBody>
          <a:bodyPr lIns="121897" tIns="121897" rIns="121897" bIns="121897" anchor="t" anchorCtr="0">
            <a:noAutofit/>
          </a:bodyPr>
          <a:lstStyle/>
          <a:p>
            <a:pPr algn="ctr"/>
            <a:endParaRPr lang="en" sz="3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Federated 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75555" y="1645921"/>
            <a:ext cx="4816444" cy="4257339"/>
          </a:xfrm>
        </p:spPr>
        <p:txBody>
          <a:bodyPr>
            <a:normAutofit lnSpcReduction="10000"/>
          </a:bodyPr>
          <a:lstStyle/>
          <a:p>
            <a:pPr marL="284400" lvl="0" indent="-24480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kern="1200" dirty="0">
                <a:ea typeface="Calibri"/>
                <a:cs typeface="Calibri"/>
                <a:sym typeface="Calibri"/>
              </a:rPr>
              <a:t>No user in the cloud backend</a:t>
            </a:r>
          </a:p>
          <a:p>
            <a:pPr marL="284400" lvl="0" indent="-24480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kern="1200" dirty="0">
                <a:ea typeface="Calibri"/>
                <a:cs typeface="Calibri"/>
                <a:sym typeface="Calibri"/>
              </a:rPr>
              <a:t>Dynamic assertion processing</a:t>
            </a:r>
          </a:p>
          <a:p>
            <a:pPr marL="284400" lvl="0" indent="-24480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kern="1200" dirty="0">
                <a:ea typeface="Calibri"/>
                <a:cs typeface="Calibri"/>
                <a:sym typeface="Calibri"/>
              </a:rPr>
              <a:t>User’s roles are resolved by group membership </a:t>
            </a:r>
          </a:p>
          <a:p>
            <a:pPr marL="284400" lvl="0" indent="-24480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kern="1200" dirty="0">
                <a:ea typeface="Calibri"/>
                <a:cs typeface="Calibri"/>
                <a:sym typeface="Calibri"/>
              </a:rPr>
              <a:t>Once authenticated, an unscoped token is returned with a list </a:t>
            </a:r>
            <a:r>
              <a:rPr lang="en" kern="1200" dirty="0" smtClean="0">
                <a:ea typeface="Calibri"/>
                <a:cs typeface="Calibri"/>
                <a:sym typeface="Calibri"/>
              </a:rPr>
              <a:t>of </a:t>
            </a:r>
            <a:r>
              <a:rPr lang="en" kern="1200" dirty="0">
                <a:ea typeface="Calibri"/>
                <a:cs typeface="Calibri"/>
                <a:sym typeface="Calibri"/>
              </a:rPr>
              <a:t>groups user is a member of</a:t>
            </a:r>
          </a:p>
          <a:p>
            <a:pPr marL="284400" lvl="0" indent="-24480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kern="1200" dirty="0">
                <a:ea typeface="Calibri"/>
                <a:cs typeface="Calibri"/>
                <a:sym typeface="Calibri"/>
              </a:rPr>
              <a:t>Token must be scoped to a project or </a:t>
            </a:r>
            <a:r>
              <a:rPr lang="en" kern="1200" dirty="0" smtClean="0">
                <a:ea typeface="Calibri"/>
                <a:cs typeface="Calibri"/>
                <a:sym typeface="Calibri"/>
              </a:rPr>
              <a:t>domain</a:t>
            </a:r>
          </a:p>
          <a:p>
            <a:pPr marL="284400" lvl="0" indent="-24480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kern="1200" dirty="0" smtClean="0">
                <a:ea typeface="Calibri"/>
                <a:cs typeface="Calibri"/>
                <a:sym typeface="Calibri"/>
              </a:rPr>
              <a:t>CADF as a way for accounting</a:t>
            </a:r>
            <a:endParaRPr lang="en" kern="1200" dirty="0">
              <a:ea typeface="Calibri"/>
              <a:cs typeface="Calibri"/>
              <a:sym typeface="Calibri"/>
            </a:endParaRPr>
          </a:p>
          <a:p>
            <a:pPr marL="284400" lvl="0" indent="-24480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kern="1200" dirty="0">
                <a:ea typeface="Calibri"/>
                <a:cs typeface="Calibri"/>
                <a:sym typeface="Calibri"/>
              </a:rPr>
              <a:t>(Still) No user in the cloud </a:t>
            </a:r>
            <a:r>
              <a:rPr lang="en" kern="1200" dirty="0" smtClean="0">
                <a:ea typeface="Calibri"/>
                <a:cs typeface="Calibri"/>
                <a:sym typeface="Calibri"/>
              </a:rPr>
              <a:t>backend</a:t>
            </a:r>
            <a:endParaRPr lang="en" kern="1200" dirty="0">
              <a:ea typeface="Calibri"/>
              <a:cs typeface="Calibri"/>
              <a:sym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0319" y="2352933"/>
            <a:ext cx="1253101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GB" sz="1200" dirty="0" smtClean="0">
                <a:latin typeface="Helvetica"/>
                <a:cs typeface="Helvetica"/>
              </a:rPr>
              <a:t>Identity Provider</a:t>
            </a:r>
            <a:endParaRPr lang="en-GB" dirty="0" smtClean="0">
              <a:latin typeface="Helvetica"/>
              <a:cs typeface="Helvetic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5921"/>
            <a:ext cx="7375554" cy="425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81565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609600" y="575331"/>
            <a:ext cx="10972800" cy="795528"/>
          </a:xfrm>
          <a:prstGeom prst="rect">
            <a:avLst/>
          </a:prstGeom>
        </p:spPr>
        <p:txBody>
          <a:bodyPr lIns="121897" tIns="121897" rIns="121897" bIns="121897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dirty="0" smtClean="0">
                <a:latin typeface="+mn-lt"/>
                <a:ea typeface="Calibri"/>
                <a:cs typeface="Calibri"/>
                <a:sym typeface="Calibri"/>
              </a:rPr>
              <a:t>Real</a:t>
            </a:r>
            <a:r>
              <a:rPr lang="en-GB" dirty="0" smtClean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dirty="0">
                <a:latin typeface="+mn-lt"/>
                <a:ea typeface="Calibri"/>
                <a:cs typeface="Calibri"/>
                <a:sym typeface="Calibri"/>
              </a:rPr>
              <a:t>L</a:t>
            </a:r>
            <a:r>
              <a:rPr lang="en" dirty="0" smtClean="0">
                <a:latin typeface="+mn-lt"/>
                <a:ea typeface="Calibri"/>
                <a:cs typeface="Calibri"/>
                <a:sym typeface="Calibri"/>
              </a:rPr>
              <a:t>ife </a:t>
            </a:r>
            <a:r>
              <a:rPr lang="en-GB" dirty="0">
                <a:latin typeface="+mn-lt"/>
                <a:ea typeface="Calibri"/>
                <a:cs typeface="Calibri"/>
                <a:sym typeface="Calibri"/>
              </a:rPr>
              <a:t>U</a:t>
            </a:r>
            <a:r>
              <a:rPr lang="en" dirty="0" smtClean="0">
                <a:latin typeface="+mn-lt"/>
                <a:ea typeface="Calibri"/>
                <a:cs typeface="Calibri"/>
                <a:sym typeface="Calibri"/>
              </a:rPr>
              <a:t>se</a:t>
            </a:r>
            <a:r>
              <a:rPr lang="en-GB" dirty="0" smtClean="0"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GB" dirty="0">
                <a:latin typeface="+mn-lt"/>
                <a:ea typeface="Calibri"/>
                <a:cs typeface="Calibri"/>
                <a:sym typeface="Calibri"/>
              </a:rPr>
              <a:t>C</a:t>
            </a:r>
            <a:r>
              <a:rPr lang="en" dirty="0" smtClean="0">
                <a:latin typeface="+mn-lt"/>
                <a:ea typeface="Calibri"/>
                <a:cs typeface="Calibri"/>
                <a:sym typeface="Calibri"/>
              </a:rPr>
              <a:t>ase</a:t>
            </a:r>
            <a:endParaRPr lang="en" dirty="0">
              <a:latin typeface="+mn-lt"/>
              <a:ea typeface="Calibri"/>
              <a:cs typeface="Calibri"/>
              <a:sym typeface="Calibri"/>
            </a:endParaRPr>
          </a:p>
        </p:txBody>
      </p:sp>
      <p:pic>
        <p:nvPicPr>
          <p:cNvPr id="60" name="Shape 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" y="4867452"/>
            <a:ext cx="986099" cy="11093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1" name="Shape 61"/>
          <p:cNvGrpSpPr/>
          <p:nvPr/>
        </p:nvGrpSpPr>
        <p:grpSpPr>
          <a:xfrm>
            <a:off x="9127066" y="2693574"/>
            <a:ext cx="2702492" cy="1647064"/>
            <a:chOff x="5915780" y="1791716"/>
            <a:chExt cx="1715913" cy="1144982"/>
          </a:xfrm>
        </p:grpSpPr>
        <p:pic>
          <p:nvPicPr>
            <p:cNvPr id="62" name="Shape 6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915780" y="1791716"/>
              <a:ext cx="1715910" cy="11449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Shape 6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254668" y="2555875"/>
              <a:ext cx="377025" cy="38082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71750" y="4867452"/>
            <a:ext cx="986099" cy="11093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5" name="Shape 65"/>
          <p:cNvGrpSpPr/>
          <p:nvPr/>
        </p:nvGrpSpPr>
        <p:grpSpPr>
          <a:xfrm>
            <a:off x="-98127" y="2693574"/>
            <a:ext cx="2158799" cy="1819265"/>
            <a:chOff x="-61042" y="955500"/>
            <a:chExt cx="1619099" cy="1364449"/>
          </a:xfrm>
        </p:grpSpPr>
        <p:grpSp>
          <p:nvGrpSpPr>
            <p:cNvPr id="66" name="Shape 66"/>
            <p:cNvGrpSpPr/>
            <p:nvPr/>
          </p:nvGrpSpPr>
          <p:grpSpPr>
            <a:xfrm>
              <a:off x="-61042" y="955500"/>
              <a:ext cx="1619099" cy="1364449"/>
              <a:chOff x="2665108" y="1212325"/>
              <a:chExt cx="1619099" cy="1364449"/>
            </a:xfrm>
          </p:grpSpPr>
          <p:pic>
            <p:nvPicPr>
              <p:cNvPr id="67" name="Shape 67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2914420" y="1212325"/>
                <a:ext cx="1127625" cy="11276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8" name="Shape 68"/>
              <p:cNvSpPr txBox="1"/>
              <p:nvPr/>
            </p:nvSpPr>
            <p:spPr>
              <a:xfrm>
                <a:off x="2665108" y="2343375"/>
                <a:ext cx="1619099" cy="2333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algn="ctr"/>
                <a:r>
                  <a:rPr lang="en" b="1" dirty="0">
                    <a:latin typeface="Calibri"/>
                    <a:ea typeface="Calibri"/>
                    <a:cs typeface="Calibri"/>
                    <a:sym typeface="Calibri"/>
                  </a:rPr>
                  <a:t>CERN Active Directory</a:t>
                </a:r>
              </a:p>
            </p:txBody>
          </p:sp>
        </p:grpSp>
        <p:pic>
          <p:nvPicPr>
            <p:cNvPr id="69" name="Shape 69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844476" y="1753900"/>
              <a:ext cx="420450" cy="4197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6" name="Shape 76"/>
          <p:cNvSpPr/>
          <p:nvPr/>
        </p:nvSpPr>
        <p:spPr>
          <a:xfrm rot="5400000">
            <a:off x="5952533" y="98324"/>
            <a:ext cx="182000" cy="8876399"/>
          </a:xfrm>
          <a:prstGeom prst="rightBracket">
            <a:avLst>
              <a:gd name="adj" fmla="val 8333"/>
            </a:avLst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897" tIns="121897" rIns="121897" bIns="121897" anchor="ctr" anchorCtr="0">
            <a:noAutofit/>
          </a:bodyPr>
          <a:lstStyle/>
          <a:p>
            <a:endParaRPr/>
          </a:p>
        </p:txBody>
      </p:sp>
      <p:sp>
        <p:nvSpPr>
          <p:cNvPr id="77" name="Shape 77"/>
          <p:cNvSpPr txBox="1"/>
          <p:nvPr/>
        </p:nvSpPr>
        <p:spPr>
          <a:xfrm>
            <a:off x="5056600" y="4627541"/>
            <a:ext cx="1154800" cy="332399"/>
          </a:xfrm>
          <a:prstGeom prst="rect">
            <a:avLst/>
          </a:prstGeom>
          <a:noFill/>
          <a:ln>
            <a:noFill/>
          </a:ln>
        </p:spPr>
        <p:txBody>
          <a:bodyPr lIns="121897" tIns="121897" rIns="121897" bIns="121897" anchor="t" anchorCtr="0">
            <a:noAutofit/>
          </a:bodyPr>
          <a:lstStyle/>
          <a:p>
            <a:r>
              <a:rPr lang="en" b="1"/>
              <a:t>TRUST</a:t>
            </a:r>
          </a:p>
        </p:txBody>
      </p:sp>
      <p:sp>
        <p:nvSpPr>
          <p:cNvPr id="30" name="Line Callout 1 (Border and Accent Bar) 29"/>
          <p:cNvSpPr/>
          <p:nvPr/>
        </p:nvSpPr>
        <p:spPr>
          <a:xfrm rot="16200000">
            <a:off x="3082822" y="1527927"/>
            <a:ext cx="1948298" cy="2350879"/>
          </a:xfrm>
          <a:prstGeom prst="accentBorderCallout1">
            <a:avLst>
              <a:gd name="adj1" fmla="val 47638"/>
              <a:gd name="adj2" fmla="val -7464"/>
              <a:gd name="adj3" fmla="val 112786"/>
              <a:gd name="adj4" fmla="val -43630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IdP: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urier New"/>
                <a:cs typeface="Courier New"/>
              </a:rPr>
              <a:t>CERN</a:t>
            </a:r>
          </a:p>
          <a:p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Mapping: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urier New"/>
                <a:cs typeface="Courier New"/>
              </a:rPr>
              <a:t>CERN</a:t>
            </a:r>
          </a:p>
          <a:p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Protocol: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urier New"/>
                <a:cs typeface="Courier New"/>
              </a:rPr>
              <a:t>saml2</a:t>
            </a:r>
          </a:p>
          <a:p>
            <a:endParaRPr lang="en-US" sz="16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Peers metadata exchanged (shibboleth)</a:t>
            </a:r>
          </a:p>
        </p:txBody>
      </p:sp>
      <p:sp>
        <p:nvSpPr>
          <p:cNvPr id="32" name="Line Callout 1 (Border and Accent Bar) 31"/>
          <p:cNvSpPr/>
          <p:nvPr/>
        </p:nvSpPr>
        <p:spPr>
          <a:xfrm flipH="1">
            <a:off x="6033556" y="1490034"/>
            <a:ext cx="2704039" cy="2302788"/>
          </a:xfrm>
          <a:prstGeom prst="accentBorderCallout1">
            <a:avLst>
              <a:gd name="adj1" fmla="val 17543"/>
              <a:gd name="adj2" fmla="val -8333"/>
              <a:gd name="adj3" fmla="val 47042"/>
              <a:gd name="adj4" fmla="val -66149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Projects: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urier New"/>
                <a:cs typeface="Courier New"/>
              </a:rPr>
              <a:t>developers</a:t>
            </a:r>
          </a:p>
          <a:p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Groups: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urier New"/>
                <a:cs typeface="Courier New"/>
              </a:rPr>
              <a:t>developers</a:t>
            </a:r>
          </a:p>
          <a:p>
            <a:pPr>
              <a:spcBef>
                <a:spcPts val="600"/>
              </a:spcBef>
            </a:pP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ROLES</a:t>
            </a:r>
          </a:p>
          <a:p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ourier New"/>
                <a:cs typeface="Courier New"/>
              </a:rPr>
              <a:t>g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Courier New"/>
                <a:cs typeface="Courier New"/>
              </a:rPr>
              <a:t>roup: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Courier New"/>
                <a:cs typeface="Courier New"/>
              </a:rPr>
              <a:t>developers</a:t>
            </a:r>
          </a:p>
          <a:p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ourier New"/>
                <a:cs typeface="Courier New"/>
              </a:rPr>
              <a:t>p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Courier New"/>
                <a:cs typeface="Courier New"/>
              </a:rPr>
              <a:t>roject: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Courier New"/>
                <a:cs typeface="Courier New"/>
              </a:rPr>
              <a:t>developers</a:t>
            </a:r>
            <a:endParaRPr lang="en-US" sz="16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GROUPS:</a:t>
            </a:r>
          </a:p>
          <a:p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ourier New"/>
                <a:cs typeface="Courier New"/>
              </a:rPr>
              <a:t>d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Courier New"/>
                <a:cs typeface="Courier New"/>
              </a:rPr>
              <a:t>evelopers: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Courier New"/>
                <a:cs typeface="Courier New"/>
              </a:rPr>
              <a:t>admin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Courier New"/>
              <a:cs typeface="Courier New"/>
            </a:endParaRPr>
          </a:p>
        </p:txBody>
      </p:sp>
      <p:sp>
        <p:nvSpPr>
          <p:cNvPr id="34" name="Line Callout 1 (Border and Accent Bar) 33"/>
          <p:cNvSpPr/>
          <p:nvPr/>
        </p:nvSpPr>
        <p:spPr>
          <a:xfrm>
            <a:off x="2748494" y="5104090"/>
            <a:ext cx="2021411" cy="828017"/>
          </a:xfrm>
          <a:prstGeom prst="accentBorderCallout1">
            <a:avLst>
              <a:gd name="adj1" fmla="val 55561"/>
              <a:gd name="adj2" fmla="val -8333"/>
              <a:gd name="adj3" fmla="val 18428"/>
              <a:gd name="adj4" fmla="val -59275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USERS:</a:t>
            </a:r>
          </a:p>
          <a:p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urier New"/>
                <a:cs typeface="Courier New"/>
              </a:rPr>
              <a:t>m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Courier New"/>
                <a:cs typeface="Courier New"/>
              </a:rPr>
              <a:t>adenis</a:t>
            </a:r>
          </a:p>
        </p:txBody>
      </p:sp>
      <p:sp>
        <p:nvSpPr>
          <p:cNvPr id="35" name="Line Callout 1 (Border and Accent Bar) 34"/>
          <p:cNvSpPr/>
          <p:nvPr/>
        </p:nvSpPr>
        <p:spPr>
          <a:xfrm flipH="1">
            <a:off x="6800849" y="5092597"/>
            <a:ext cx="2021411" cy="828017"/>
          </a:xfrm>
          <a:prstGeom prst="accentBorderCallout1">
            <a:avLst>
              <a:gd name="adj1" fmla="val 55561"/>
              <a:gd name="adj2" fmla="val -8333"/>
              <a:gd name="adj3" fmla="val 18428"/>
              <a:gd name="adj4" fmla="val -59275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cs typeface="Courier New"/>
              </a:rPr>
              <a:t>USERS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cs typeface="Courier New"/>
              </a:rPr>
              <a:t>:</a:t>
            </a: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Courier New"/>
                <a:cs typeface="Courier New"/>
              </a:rPr>
              <a:t>admin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91414516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768096" y="3564764"/>
            <a:ext cx="8320485" cy="387798"/>
          </a:xfrm>
          <a:prstGeom prst="rect">
            <a:avLst/>
          </a:prstGeom>
        </p:spPr>
        <p:txBody>
          <a:bodyPr/>
          <a:lstStyle/>
          <a:p>
            <a:r>
              <a:rPr lang="en-GB" dirty="0" smtClean="0">
                <a:solidFill>
                  <a:schemeClr val="dk1"/>
                </a:solidFill>
              </a:rPr>
              <a:t>Tim Bell - CERN</a:t>
            </a:r>
            <a:endParaRPr lang="en" dirty="0">
              <a:solidFill>
                <a:schemeClr val="dk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Why Do We Federate?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11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15000"/>
    </mc:Choice>
    <mc:Fallback xmlns="">
      <p:transition xmlns:p14="http://schemas.microsoft.com/office/powerpoint/2010/main" spd="med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18175" y="2875002"/>
            <a:ext cx="615565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600" dirty="0" smtClean="0">
                <a:solidFill>
                  <a:srgbClr val="C40022"/>
                </a:solidFill>
                <a:latin typeface="Arial Black"/>
                <a:cs typeface="Arial Black"/>
              </a:rPr>
              <a:t>DEMO/VIDEO</a:t>
            </a:r>
            <a:endParaRPr lang="en-US" sz="6600" dirty="0">
              <a:solidFill>
                <a:srgbClr val="C40022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69493008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ris-demo1280x720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62035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645920"/>
            <a:ext cx="10972800" cy="2614562"/>
          </a:xfrm>
        </p:spPr>
        <p:txBody>
          <a:bodyPr/>
          <a:lstStyle/>
          <a:p>
            <a:r>
              <a:rPr lang="en-US" sz="2400" dirty="0"/>
              <a:t>Modules like </a:t>
            </a:r>
            <a:r>
              <a:rPr lang="en-US" sz="2400" dirty="0" err="1" smtClean="0"/>
              <a:t>mod_shib</a:t>
            </a:r>
            <a:r>
              <a:rPr lang="en-US" sz="2400" dirty="0" smtClean="0"/>
              <a:t>/</a:t>
            </a:r>
            <a:r>
              <a:rPr lang="en-US" sz="2400" dirty="0" err="1" smtClean="0"/>
              <a:t>mod_mellon</a:t>
            </a:r>
            <a:r>
              <a:rPr lang="en-US" sz="2400" dirty="0" smtClean="0"/>
              <a:t>/others </a:t>
            </a:r>
            <a:r>
              <a:rPr lang="en-US" sz="2400" dirty="0"/>
              <a:t>do the hard work for us:</a:t>
            </a:r>
          </a:p>
          <a:p>
            <a:pPr lvl="1"/>
            <a:r>
              <a:rPr lang="en-US" sz="1800" dirty="0" smtClean="0"/>
              <a:t>parse SAML/</a:t>
            </a:r>
            <a:r>
              <a:rPr lang="en-US" sz="1800" dirty="0" err="1" smtClean="0"/>
              <a:t>OpenID</a:t>
            </a:r>
            <a:r>
              <a:rPr lang="en-US" sz="1800" dirty="0" smtClean="0"/>
              <a:t> Connect/ABFAB </a:t>
            </a:r>
            <a:r>
              <a:rPr lang="en-US" sz="1800" dirty="0"/>
              <a:t>assertion</a:t>
            </a:r>
          </a:p>
          <a:p>
            <a:pPr lvl="1"/>
            <a:r>
              <a:rPr lang="en-US" sz="1800" b="1" dirty="0" smtClean="0"/>
              <a:t>validate</a:t>
            </a:r>
            <a:r>
              <a:rPr lang="en-US" sz="1800" dirty="0" smtClean="0"/>
              <a:t> </a:t>
            </a:r>
            <a:r>
              <a:rPr lang="en-US" sz="1800" dirty="0"/>
              <a:t>the signature</a:t>
            </a:r>
          </a:p>
          <a:p>
            <a:pPr lvl="1"/>
            <a:r>
              <a:rPr lang="en-US" sz="1800" dirty="0" smtClean="0"/>
              <a:t>store </a:t>
            </a:r>
            <a:r>
              <a:rPr lang="en-US" sz="1800" dirty="0"/>
              <a:t>the assertion attributes in environment</a:t>
            </a:r>
          </a:p>
          <a:p>
            <a:endParaRPr lang="en-US" sz="2400" dirty="0"/>
          </a:p>
          <a:p>
            <a:r>
              <a:rPr lang="en-US" sz="2400" dirty="0"/>
              <a:t>Keystone parses it’s own environment and applies mapping rules on it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kern="100" cap="none" spc="20" smtClean="0">
                <a:solidFill>
                  <a:srgbClr val="777777"/>
                </a:solidFill>
                <a:cs typeface="Helvetica"/>
              </a:rPr>
              <a:t>RACKSPACE</a:t>
            </a:r>
            <a:r>
              <a:rPr lang="en-US" b="0" kern="100" cap="none" spc="20" smtClean="0">
                <a:solidFill>
                  <a:srgbClr val="777777"/>
                </a:solidFill>
                <a:cs typeface="Helvetica"/>
              </a:rPr>
              <a:t>®</a:t>
            </a:r>
            <a:r>
              <a:rPr lang="en-US" kern="100" cap="none" spc="20" smtClean="0">
                <a:solidFill>
                  <a:srgbClr val="777777"/>
                </a:solidFill>
                <a:cs typeface="Helvetica"/>
              </a:rPr>
              <a:t> HOSTING</a:t>
            </a:r>
            <a:r>
              <a:rPr lang="en-US" b="0" kern="100" cap="none" spc="20" smtClean="0">
                <a:solidFill>
                  <a:srgbClr val="777777"/>
                </a:solidFill>
                <a:cs typeface="Helvetica"/>
              </a:rPr>
              <a:t>    |    </a:t>
            </a:r>
            <a:r>
              <a:rPr lang="en-US" kern="100" cap="none" spc="20" smtClean="0">
                <a:solidFill>
                  <a:srgbClr val="777777"/>
                </a:solidFill>
                <a:cs typeface="Helvetica"/>
              </a:rPr>
              <a:t>WWW.RACKSPACE.COM </a:t>
            </a:r>
            <a:endParaRPr lang="en-US" kern="100" cap="none" spc="20" dirty="0" smtClean="0">
              <a:solidFill>
                <a:srgbClr val="777777"/>
              </a:solidFill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B308D7-9E65-0248-B131-BDA2090177FC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14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kern="100" cap="none" spc="20" smtClean="0">
                <a:solidFill>
                  <a:srgbClr val="777777"/>
                </a:solidFill>
                <a:cs typeface="Helvetica"/>
              </a:rPr>
              <a:t>RACKSPACE</a:t>
            </a:r>
            <a:r>
              <a:rPr lang="en-US" b="0" kern="100" cap="none" spc="20" smtClean="0">
                <a:solidFill>
                  <a:srgbClr val="777777"/>
                </a:solidFill>
                <a:cs typeface="Helvetica"/>
              </a:rPr>
              <a:t>®</a:t>
            </a:r>
            <a:r>
              <a:rPr lang="en-US" kern="100" cap="none" spc="20" smtClean="0">
                <a:solidFill>
                  <a:srgbClr val="777777"/>
                </a:solidFill>
                <a:cs typeface="Helvetica"/>
              </a:rPr>
              <a:t> HOSTING</a:t>
            </a:r>
            <a:r>
              <a:rPr lang="en-US" b="0" kern="100" cap="none" spc="20" smtClean="0">
                <a:solidFill>
                  <a:srgbClr val="777777"/>
                </a:solidFill>
                <a:cs typeface="Helvetica"/>
              </a:rPr>
              <a:t>    |    </a:t>
            </a:r>
            <a:r>
              <a:rPr lang="en-US" kern="100" cap="none" spc="20" smtClean="0">
                <a:solidFill>
                  <a:srgbClr val="777777"/>
                </a:solidFill>
                <a:cs typeface="Helvetica"/>
              </a:rPr>
              <a:t>WWW.RACKSPACE.COM </a:t>
            </a:r>
            <a:endParaRPr lang="en-US" kern="100" cap="none" spc="20" dirty="0" smtClean="0">
              <a:solidFill>
                <a:srgbClr val="777777"/>
              </a:solidFill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B308D7-9E65-0248-B131-BDA2090177FC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Engine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884890" y="1876299"/>
            <a:ext cx="10254427" cy="1610087"/>
            <a:chOff x="962213" y="1631311"/>
            <a:chExt cx="10254427" cy="1610087"/>
          </a:xfrm>
        </p:grpSpPr>
        <p:pic>
          <p:nvPicPr>
            <p:cNvPr id="6" name="Shape 10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5169805" y="1631311"/>
              <a:ext cx="1897997" cy="16100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Shape 10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62213" y="1636283"/>
              <a:ext cx="1811545" cy="16001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Shape 10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435739" y="1636283"/>
              <a:ext cx="1780901" cy="160014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Shape 105"/>
            <p:cNvSpPr txBox="1"/>
            <p:nvPr/>
          </p:nvSpPr>
          <p:spPr>
            <a:xfrm>
              <a:off x="1220429" y="2122541"/>
              <a:ext cx="1295112" cy="627627"/>
            </a:xfrm>
            <a:prstGeom prst="rect">
              <a:avLst/>
            </a:prstGeom>
            <a:noFill/>
            <a:ln>
              <a:noFill/>
            </a:ln>
          </p:spPr>
          <p:txBody>
            <a:bodyPr lIns="121897" tIns="60932" rIns="121897" bIns="60932" anchor="t" anchorCtr="0">
              <a:noAutofit/>
            </a:bodyPr>
            <a:lstStyle/>
            <a:p>
              <a:pPr algn="ctr">
                <a:buSzPct val="25000"/>
              </a:pPr>
              <a:r>
                <a:rPr lang="en" sz="1600" b="1" dirty="0">
                  <a:latin typeface="Calibri"/>
                  <a:ea typeface="Calibri"/>
                  <a:cs typeface="Calibri"/>
                  <a:sym typeface="Calibri"/>
                </a:rPr>
                <a:t>Saml </a:t>
              </a:r>
            </a:p>
            <a:p>
              <a:pPr algn="ctr">
                <a:buSzPct val="25000"/>
              </a:pPr>
              <a:r>
                <a:rPr lang="en" sz="1600" b="1" dirty="0">
                  <a:latin typeface="Calibri"/>
                  <a:ea typeface="Calibri"/>
                  <a:cs typeface="Calibri"/>
                  <a:sym typeface="Calibri"/>
                </a:rPr>
                <a:t>Assertion</a:t>
              </a:r>
            </a:p>
          </p:txBody>
        </p:sp>
        <p:sp>
          <p:nvSpPr>
            <p:cNvPr id="10" name="Shape 106"/>
            <p:cNvSpPr txBox="1"/>
            <p:nvPr/>
          </p:nvSpPr>
          <p:spPr>
            <a:xfrm>
              <a:off x="9706858" y="2122541"/>
              <a:ext cx="1238663" cy="627627"/>
            </a:xfrm>
            <a:prstGeom prst="rect">
              <a:avLst/>
            </a:prstGeom>
            <a:noFill/>
            <a:ln>
              <a:noFill/>
            </a:ln>
          </p:spPr>
          <p:txBody>
            <a:bodyPr lIns="121897" tIns="60932" rIns="121897" bIns="60932" anchor="t" anchorCtr="0">
              <a:noAutofit/>
            </a:bodyPr>
            <a:lstStyle/>
            <a:p>
              <a:pPr algn="ctr">
                <a:buSzPct val="25000"/>
              </a:pPr>
              <a:r>
                <a:rPr lang="en" sz="1600" b="1" dirty="0">
                  <a:solidFill>
                    <a:srgbClr val="333333"/>
                  </a:solidFill>
                  <a:latin typeface="Calibri"/>
                  <a:ea typeface="Calibri"/>
                  <a:cs typeface="Calibri"/>
                  <a:sym typeface="Calibri"/>
                </a:rPr>
                <a:t>Keystone credentials</a:t>
              </a:r>
            </a:p>
          </p:txBody>
        </p:sp>
        <p:cxnSp>
          <p:nvCxnSpPr>
            <p:cNvPr id="11" name="Shape 107"/>
            <p:cNvCxnSpPr>
              <a:stCxn id="6" idx="3"/>
              <a:endCxn id="10" idx="1"/>
            </p:cNvCxnSpPr>
            <p:nvPr/>
          </p:nvCxnSpPr>
          <p:spPr>
            <a:xfrm>
              <a:off x="7067802" y="2436355"/>
              <a:ext cx="2639056" cy="0"/>
            </a:xfrm>
            <a:prstGeom prst="straightConnector1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12" name="Shape 111"/>
            <p:cNvCxnSpPr/>
            <p:nvPr/>
          </p:nvCxnSpPr>
          <p:spPr>
            <a:xfrm flipV="1">
              <a:off x="2511922" y="2435753"/>
              <a:ext cx="2657883" cy="1203"/>
            </a:xfrm>
            <a:prstGeom prst="straightConnector1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lg" len="lg"/>
              <a:tailEnd type="triangle" w="lg" len="lg"/>
            </a:ln>
          </p:spPr>
        </p:cxnSp>
      </p:grpSp>
      <p:grpSp>
        <p:nvGrpSpPr>
          <p:cNvPr id="20" name="Group 19"/>
          <p:cNvGrpSpPr/>
          <p:nvPr/>
        </p:nvGrpSpPr>
        <p:grpSpPr>
          <a:xfrm>
            <a:off x="609600" y="3642763"/>
            <a:ext cx="10805007" cy="2413927"/>
            <a:chOff x="653553" y="3402747"/>
            <a:chExt cx="10805007" cy="2413927"/>
          </a:xfrm>
        </p:grpSpPr>
        <p:sp>
          <p:nvSpPr>
            <p:cNvPr id="17" name="Shape 108"/>
            <p:cNvSpPr txBox="1"/>
            <p:nvPr/>
          </p:nvSpPr>
          <p:spPr>
            <a:xfrm>
              <a:off x="653553" y="3402747"/>
              <a:ext cx="2768600" cy="1247725"/>
            </a:xfrm>
            <a:prstGeom prst="rect">
              <a:avLst/>
            </a:prstGeom>
            <a:noFill/>
            <a:ln>
              <a:noFill/>
            </a:ln>
          </p:spPr>
          <p:txBody>
            <a:bodyPr lIns="121897" tIns="121897" rIns="121897" bIns="121897" anchor="ctr" anchorCtr="0">
              <a:noAutofit/>
            </a:bodyPr>
            <a:lstStyle/>
            <a:p>
              <a:r>
                <a:rPr lang="en" sz="1400" b="1" dirty="0">
                  <a:solidFill>
                    <a:srgbClr val="333333"/>
                  </a:solidFill>
                </a:rPr>
                <a:t>LOGIN: </a:t>
              </a:r>
              <a:r>
                <a:rPr lang="en-GB" sz="1400" b="1" dirty="0" smtClean="0">
                  <a:solidFill>
                    <a:srgbClr val="333333"/>
                  </a:solidFill>
                </a:rPr>
                <a:t>	     </a:t>
              </a:r>
              <a:r>
                <a:rPr lang="en" sz="1400" dirty="0" smtClean="0">
                  <a:solidFill>
                    <a:srgbClr val="333333"/>
                  </a:solidFill>
                  <a:latin typeface="Courier New"/>
                  <a:cs typeface="Courier New"/>
                </a:rPr>
                <a:t>madenis</a:t>
              </a:r>
              <a:endParaRPr lang="en" sz="1400" dirty="0">
                <a:solidFill>
                  <a:srgbClr val="333333"/>
                </a:solidFill>
                <a:latin typeface="Courier New"/>
                <a:cs typeface="Courier New"/>
              </a:endParaRPr>
            </a:p>
            <a:p>
              <a:r>
                <a:rPr lang="en" sz="1400" b="1" dirty="0" smtClean="0">
                  <a:solidFill>
                    <a:srgbClr val="333333"/>
                  </a:solidFill>
                </a:rPr>
                <a:t>LANGUAGE:</a:t>
              </a:r>
              <a:r>
                <a:rPr lang="en-GB" sz="1400" b="1" dirty="0">
                  <a:solidFill>
                    <a:srgbClr val="333333"/>
                  </a:solidFill>
                </a:rPr>
                <a:t> </a:t>
              </a:r>
              <a:r>
                <a:rPr lang="en-GB" sz="1400" b="1" dirty="0" smtClean="0">
                  <a:solidFill>
                    <a:srgbClr val="333333"/>
                  </a:solidFill>
                </a:rPr>
                <a:t>    </a:t>
              </a:r>
              <a:r>
                <a:rPr lang="en" sz="1400" dirty="0" smtClean="0">
                  <a:solidFill>
                    <a:srgbClr val="333333"/>
                  </a:solidFill>
                  <a:latin typeface="Courier New"/>
                  <a:cs typeface="Courier New"/>
                </a:rPr>
                <a:t>EN</a:t>
              </a:r>
              <a:endParaRPr lang="en" sz="1400" dirty="0">
                <a:solidFill>
                  <a:srgbClr val="333333"/>
                </a:solidFill>
                <a:latin typeface="Courier New"/>
                <a:cs typeface="Courier New"/>
              </a:endParaRPr>
            </a:p>
            <a:p>
              <a:r>
                <a:rPr lang="en" sz="1400" b="1" dirty="0">
                  <a:solidFill>
                    <a:srgbClr val="333333"/>
                  </a:solidFill>
                </a:rPr>
                <a:t>DEPARTMENT: </a:t>
              </a:r>
              <a:r>
                <a:rPr lang="en" sz="1400" dirty="0" smtClean="0">
                  <a:solidFill>
                    <a:srgbClr val="333333"/>
                  </a:solidFill>
                  <a:latin typeface="Courier New"/>
                  <a:cs typeface="Courier New"/>
                </a:rPr>
                <a:t>IT/OIS</a:t>
              </a:r>
              <a:endParaRPr lang="en" sz="1400" dirty="0">
                <a:solidFill>
                  <a:srgbClr val="333333"/>
                </a:solidFill>
                <a:latin typeface="Courier New"/>
                <a:cs typeface="Courier New"/>
              </a:endParaRPr>
            </a:p>
            <a:p>
              <a:r>
                <a:rPr lang="en" sz="1400" b="1" dirty="0">
                  <a:solidFill>
                    <a:srgbClr val="333333"/>
                  </a:solidFill>
                </a:rPr>
                <a:t>FULLNAME: </a:t>
              </a:r>
              <a:r>
                <a:rPr lang="en-GB" sz="1400" b="1" dirty="0">
                  <a:solidFill>
                    <a:srgbClr val="333333"/>
                  </a:solidFill>
                </a:rPr>
                <a:t> </a:t>
              </a:r>
              <a:r>
                <a:rPr lang="en-GB" sz="1400" b="1" dirty="0" smtClean="0">
                  <a:solidFill>
                    <a:srgbClr val="333333"/>
                  </a:solidFill>
                </a:rPr>
                <a:t>    </a:t>
              </a:r>
              <a:r>
                <a:rPr lang="en" sz="1400" dirty="0" smtClean="0">
                  <a:solidFill>
                    <a:srgbClr val="333333"/>
                  </a:solidFill>
                  <a:latin typeface="Courier New"/>
                  <a:cs typeface="Courier New"/>
                </a:rPr>
                <a:t>Marek Denis</a:t>
              </a:r>
            </a:p>
            <a:p>
              <a:r>
                <a:rPr lang="en" sz="1400" b="1" dirty="0" smtClean="0">
                  <a:solidFill>
                    <a:srgbClr val="333333"/>
                  </a:solidFill>
                  <a:latin typeface="Courier New"/>
                  <a:cs typeface="Courier New"/>
                </a:rPr>
                <a:t>BLDGS</a:t>
              </a:r>
              <a:r>
                <a:rPr lang="en" sz="1400" dirty="0" smtClean="0">
                  <a:solidFill>
                    <a:srgbClr val="333333"/>
                  </a:solidFill>
                  <a:latin typeface="Courier New"/>
                  <a:cs typeface="Courier New"/>
                </a:rPr>
                <a:t>:31;513;40</a:t>
              </a:r>
              <a:endParaRPr lang="en" sz="1400" dirty="0">
                <a:solidFill>
                  <a:srgbClr val="333333"/>
                </a:solidFill>
                <a:latin typeface="Courier New"/>
                <a:cs typeface="Courier New"/>
              </a:endParaRPr>
            </a:p>
          </p:txBody>
        </p:sp>
        <p:sp>
          <p:nvSpPr>
            <p:cNvPr id="18" name="Shape 110"/>
            <p:cNvSpPr txBox="1"/>
            <p:nvPr/>
          </p:nvSpPr>
          <p:spPr>
            <a:xfrm>
              <a:off x="3254213" y="3402747"/>
              <a:ext cx="5773018" cy="2413927"/>
            </a:xfrm>
            <a:prstGeom prst="rect">
              <a:avLst/>
            </a:prstGeom>
            <a:noFill/>
            <a:ln>
              <a:noFill/>
            </a:ln>
          </p:spPr>
          <p:txBody>
            <a:bodyPr lIns="121897" tIns="60932" rIns="121897" bIns="60932" anchor="t" anchorCtr="0">
              <a:noAutofit/>
            </a:bodyPr>
            <a:lstStyle/>
            <a:p>
              <a:pPr lvl="0">
                <a:buSzPct val="25000"/>
              </a:pPr>
              <a:r>
                <a:rPr lang="en" sz="1200" b="1" dirty="0">
                  <a:solidFill>
                    <a:srgbClr val="333333"/>
                  </a:solidFill>
                  <a:latin typeface="Courier New"/>
                  <a:ea typeface="Calibri"/>
                  <a:cs typeface="Courier New"/>
                  <a:sym typeface="Calibri"/>
                </a:rPr>
                <a:t>[ </a:t>
              </a:r>
            </a:p>
            <a:p>
              <a:pPr lvl="0">
                <a:buSzPct val="25000"/>
              </a:pPr>
              <a:r>
                <a:rPr lang="en-GB" sz="1200" b="1" dirty="0">
                  <a:solidFill>
                    <a:srgbClr val="333333"/>
                  </a:solidFill>
                  <a:latin typeface="Courier New"/>
                  <a:ea typeface="Calibri"/>
                  <a:cs typeface="Courier New"/>
                  <a:sym typeface="Calibri"/>
                </a:rPr>
                <a:t>  </a:t>
              </a:r>
              <a:r>
                <a:rPr lang="en" sz="1200" b="1" dirty="0">
                  <a:solidFill>
                    <a:srgbClr val="333333"/>
                  </a:solidFill>
                  <a:latin typeface="Courier New"/>
                  <a:ea typeface="Calibri"/>
                  <a:cs typeface="Courier New"/>
                  <a:sym typeface="Calibri"/>
                </a:rPr>
                <a:t>{ "local</a:t>
              </a:r>
              <a:r>
                <a:rPr lang="en" sz="1200" b="1" dirty="0" smtClean="0">
                  <a:solidFill>
                    <a:srgbClr val="333333"/>
                  </a:solidFill>
                  <a:latin typeface="Courier New"/>
                  <a:ea typeface="Calibri"/>
                  <a:cs typeface="Courier New"/>
                  <a:sym typeface="Calibri"/>
                </a:rPr>
                <a:t>”:</a:t>
              </a:r>
              <a:endParaRPr lang="en-GB" sz="1200" b="1" dirty="0" smtClean="0">
                <a:solidFill>
                  <a:srgbClr val="333333"/>
                </a:solidFill>
                <a:latin typeface="Courier New"/>
                <a:ea typeface="Calibri"/>
                <a:cs typeface="Courier New"/>
                <a:sym typeface="Calibri"/>
              </a:endParaRPr>
            </a:p>
            <a:p>
              <a:pPr lvl="0">
                <a:buSzPct val="25000"/>
              </a:pPr>
              <a:r>
                <a:rPr lang="en-GB" sz="1200" b="1" dirty="0">
                  <a:solidFill>
                    <a:srgbClr val="333333"/>
                  </a:solidFill>
                  <a:latin typeface="Courier New"/>
                  <a:ea typeface="Calibri"/>
                  <a:cs typeface="Courier New"/>
                  <a:sym typeface="Calibri"/>
                </a:rPr>
                <a:t> </a:t>
              </a:r>
              <a:r>
                <a:rPr lang="en-GB" sz="1200" b="1" dirty="0" smtClean="0">
                  <a:solidFill>
                    <a:srgbClr val="333333"/>
                  </a:solidFill>
                  <a:latin typeface="Courier New"/>
                  <a:ea typeface="Calibri"/>
                  <a:cs typeface="Courier New"/>
                  <a:sym typeface="Calibri"/>
                </a:rPr>
                <a:t>     </a:t>
              </a:r>
              <a:r>
                <a:rPr lang="en" sz="1200" b="1" dirty="0" smtClean="0">
                  <a:solidFill>
                    <a:srgbClr val="333333"/>
                  </a:solidFill>
                  <a:latin typeface="Courier New"/>
                  <a:ea typeface="Calibri"/>
                  <a:cs typeface="Courier New"/>
                  <a:sym typeface="Calibri"/>
                </a:rPr>
                <a:t>[ </a:t>
              </a:r>
              <a:r>
                <a:rPr lang="en" sz="1200" b="1" dirty="0">
                  <a:solidFill>
                    <a:srgbClr val="333333"/>
                  </a:solidFill>
                  <a:latin typeface="Courier New"/>
                  <a:ea typeface="Calibri"/>
                  <a:cs typeface="Courier New"/>
                  <a:sym typeface="Calibri"/>
                </a:rPr>
                <a:t>{ "user": { "name”:</a:t>
              </a:r>
              <a:r>
                <a:rPr lang="en-GB" sz="1200" b="1" dirty="0">
                  <a:solidFill>
                    <a:srgbClr val="333333"/>
                  </a:solidFill>
                  <a:latin typeface="Courier New"/>
                  <a:ea typeface="Calibri"/>
                  <a:cs typeface="Courier New"/>
                  <a:sym typeface="Calibri"/>
                </a:rPr>
                <a:t> </a:t>
              </a:r>
              <a:r>
                <a:rPr lang="en" sz="1200" b="1" dirty="0">
                  <a:solidFill>
                    <a:srgbClr val="333333"/>
                  </a:solidFill>
                  <a:latin typeface="Courier New"/>
                  <a:ea typeface="Calibri"/>
                  <a:cs typeface="Courier New"/>
                  <a:sym typeface="Calibri"/>
                </a:rPr>
                <a:t>"{0}" } } ], </a:t>
              </a:r>
            </a:p>
            <a:p>
              <a:pPr lvl="0">
                <a:buSzPct val="25000"/>
              </a:pPr>
              <a:r>
                <a:rPr lang="en" sz="1200" b="1" dirty="0">
                  <a:solidFill>
                    <a:srgbClr val="333333"/>
                  </a:solidFill>
                  <a:latin typeface="Courier New"/>
                  <a:ea typeface="Calibri"/>
                  <a:cs typeface="Courier New"/>
                  <a:sym typeface="Calibri"/>
                </a:rPr>
                <a:t>   </a:t>
              </a:r>
              <a:r>
                <a:rPr lang="en-GB" sz="1200" b="1" dirty="0">
                  <a:solidFill>
                    <a:srgbClr val="333333"/>
                  </a:solidFill>
                  <a:latin typeface="Courier New"/>
                  <a:ea typeface="Calibri"/>
                  <a:cs typeface="Courier New"/>
                  <a:sym typeface="Calibri"/>
                </a:rPr>
                <a:t> </a:t>
              </a:r>
              <a:r>
                <a:rPr lang="en" sz="1200" b="1" dirty="0">
                  <a:solidFill>
                    <a:srgbClr val="333333"/>
                  </a:solidFill>
                  <a:latin typeface="Courier New"/>
                  <a:ea typeface="Calibri"/>
                  <a:cs typeface="Courier New"/>
                  <a:sym typeface="Calibri"/>
                </a:rPr>
                <a:t>"remote</a:t>
              </a:r>
              <a:r>
                <a:rPr lang="en" sz="1200" b="1" dirty="0" smtClean="0">
                  <a:solidFill>
                    <a:srgbClr val="333333"/>
                  </a:solidFill>
                  <a:latin typeface="Courier New"/>
                  <a:ea typeface="Calibri"/>
                  <a:cs typeface="Courier New"/>
                  <a:sym typeface="Calibri"/>
                </a:rPr>
                <a:t>”:</a:t>
              </a:r>
              <a:endParaRPr lang="en-GB" sz="1200" b="1" dirty="0" smtClean="0">
                <a:solidFill>
                  <a:srgbClr val="333333"/>
                </a:solidFill>
                <a:latin typeface="Courier New"/>
                <a:ea typeface="Calibri"/>
                <a:cs typeface="Courier New"/>
                <a:sym typeface="Calibri"/>
              </a:endParaRPr>
            </a:p>
            <a:p>
              <a:pPr lvl="0">
                <a:buSzPct val="25000"/>
              </a:pPr>
              <a:r>
                <a:rPr lang="en-GB" sz="1200" b="1" dirty="0">
                  <a:solidFill>
                    <a:srgbClr val="333333"/>
                  </a:solidFill>
                  <a:latin typeface="Courier New"/>
                  <a:ea typeface="Calibri"/>
                  <a:cs typeface="Courier New"/>
                  <a:sym typeface="Calibri"/>
                </a:rPr>
                <a:t> </a:t>
              </a:r>
              <a:r>
                <a:rPr lang="en-GB" sz="1200" b="1" dirty="0" smtClean="0">
                  <a:solidFill>
                    <a:srgbClr val="333333"/>
                  </a:solidFill>
                  <a:latin typeface="Courier New"/>
                  <a:ea typeface="Calibri"/>
                  <a:cs typeface="Courier New"/>
                  <a:sym typeface="Calibri"/>
                </a:rPr>
                <a:t>     </a:t>
              </a:r>
              <a:r>
                <a:rPr lang="en" sz="1200" b="1" dirty="0" smtClean="0">
                  <a:solidFill>
                    <a:srgbClr val="333333"/>
                  </a:solidFill>
                  <a:latin typeface="Courier New"/>
                  <a:ea typeface="Calibri"/>
                  <a:cs typeface="Courier New"/>
                  <a:sym typeface="Calibri"/>
                </a:rPr>
                <a:t>[ </a:t>
              </a:r>
              <a:r>
                <a:rPr lang="en" sz="1200" b="1" dirty="0">
                  <a:solidFill>
                    <a:srgbClr val="333333"/>
                  </a:solidFill>
                  <a:latin typeface="Courier New"/>
                  <a:ea typeface="Calibri"/>
                  <a:cs typeface="Courier New"/>
                  <a:sym typeface="Calibri"/>
                </a:rPr>
                <a:t>{ "type": "LOGIN" } ]</a:t>
              </a:r>
            </a:p>
            <a:p>
              <a:pPr lvl="0">
                <a:buSzPct val="25000"/>
              </a:pPr>
              <a:r>
                <a:rPr lang="en" sz="1200" b="1" dirty="0">
                  <a:solidFill>
                    <a:srgbClr val="333333"/>
                  </a:solidFill>
                  <a:latin typeface="Courier New"/>
                  <a:ea typeface="Calibri"/>
                  <a:cs typeface="Courier New"/>
                  <a:sym typeface="Calibri"/>
                </a:rPr>
                <a:t>   },</a:t>
              </a:r>
            </a:p>
            <a:p>
              <a:pPr lvl="0">
                <a:buSzPct val="25000"/>
              </a:pPr>
              <a:r>
                <a:rPr lang="en" sz="1200" b="1" dirty="0">
                  <a:solidFill>
                    <a:srgbClr val="333333"/>
                  </a:solidFill>
                  <a:latin typeface="Courier New"/>
                  <a:ea typeface="Calibri"/>
                  <a:cs typeface="Courier New"/>
                  <a:sym typeface="Calibri"/>
                </a:rPr>
                <a:t>   { </a:t>
              </a:r>
              <a:r>
                <a:rPr lang="en" sz="1200" b="1" dirty="0" smtClean="0">
                  <a:solidFill>
                    <a:srgbClr val="333333"/>
                  </a:solidFill>
                  <a:latin typeface="Courier New"/>
                  <a:ea typeface="Calibri"/>
                  <a:cs typeface="Courier New"/>
                  <a:sym typeface="Calibri"/>
                </a:rPr>
                <a:t>"</a:t>
              </a:r>
              <a:r>
                <a:rPr lang="en" sz="1200" b="1" dirty="0">
                  <a:solidFill>
                    <a:srgbClr val="333333"/>
                  </a:solidFill>
                  <a:latin typeface="Courier New"/>
                  <a:ea typeface="Calibri"/>
                  <a:cs typeface="Courier New"/>
                  <a:sym typeface="Calibri"/>
                </a:rPr>
                <a:t>local</a:t>
              </a:r>
              <a:r>
                <a:rPr lang="en" sz="1200" b="1" dirty="0" smtClean="0">
                  <a:solidFill>
                    <a:srgbClr val="333333"/>
                  </a:solidFill>
                  <a:latin typeface="Courier New"/>
                  <a:ea typeface="Calibri"/>
                  <a:cs typeface="Courier New"/>
                  <a:sym typeface="Calibri"/>
                </a:rPr>
                <a:t>”:</a:t>
              </a:r>
              <a:endParaRPr lang="en-GB" sz="1200" b="1" dirty="0" smtClean="0">
                <a:solidFill>
                  <a:srgbClr val="333333"/>
                </a:solidFill>
                <a:latin typeface="Courier New"/>
                <a:ea typeface="Calibri"/>
                <a:cs typeface="Courier New"/>
                <a:sym typeface="Calibri"/>
              </a:endParaRPr>
            </a:p>
            <a:p>
              <a:pPr lvl="0">
                <a:buSzPct val="25000"/>
              </a:pPr>
              <a:r>
                <a:rPr lang="en-GB" sz="1200" b="1" dirty="0">
                  <a:solidFill>
                    <a:srgbClr val="333333"/>
                  </a:solidFill>
                  <a:latin typeface="Courier New"/>
                  <a:ea typeface="Calibri"/>
                  <a:cs typeface="Courier New"/>
                  <a:sym typeface="Calibri"/>
                </a:rPr>
                <a:t> </a:t>
              </a:r>
              <a:r>
                <a:rPr lang="en-GB" sz="1200" b="1" dirty="0" smtClean="0">
                  <a:solidFill>
                    <a:srgbClr val="333333"/>
                  </a:solidFill>
                  <a:latin typeface="Courier New"/>
                  <a:ea typeface="Calibri"/>
                  <a:cs typeface="Courier New"/>
                  <a:sym typeface="Calibri"/>
                </a:rPr>
                <a:t>      </a:t>
              </a:r>
              <a:r>
                <a:rPr lang="en" sz="1200" b="1" dirty="0" smtClean="0">
                  <a:solidFill>
                    <a:srgbClr val="333333"/>
                  </a:solidFill>
                  <a:latin typeface="Courier New"/>
                  <a:ea typeface="Calibri"/>
                  <a:cs typeface="Courier New"/>
                  <a:sym typeface="Calibri"/>
                </a:rPr>
                <a:t>[ </a:t>
              </a:r>
              <a:r>
                <a:rPr lang="en" sz="1200" b="1" dirty="0">
                  <a:solidFill>
                    <a:srgbClr val="333333"/>
                  </a:solidFill>
                  <a:latin typeface="Courier New"/>
                  <a:ea typeface="Calibri"/>
                  <a:cs typeface="Courier New"/>
                  <a:sym typeface="Calibri"/>
                </a:rPr>
                <a:t>{ "group": { "id": „devs" } } ], </a:t>
              </a:r>
            </a:p>
            <a:p>
              <a:pPr lvl="0">
                <a:buSzPct val="25000"/>
              </a:pPr>
              <a:r>
                <a:rPr lang="en" sz="1200" b="1" dirty="0">
                  <a:solidFill>
                    <a:srgbClr val="333333"/>
                  </a:solidFill>
                  <a:latin typeface="Courier New"/>
                  <a:ea typeface="Calibri"/>
                  <a:cs typeface="Courier New"/>
                  <a:sym typeface="Calibri"/>
                </a:rPr>
                <a:t>      "remote</a:t>
              </a:r>
              <a:r>
                <a:rPr lang="en" sz="1200" b="1" dirty="0" smtClean="0">
                  <a:solidFill>
                    <a:srgbClr val="333333"/>
                  </a:solidFill>
                  <a:latin typeface="Courier New"/>
                  <a:ea typeface="Calibri"/>
                  <a:cs typeface="Courier New"/>
                  <a:sym typeface="Calibri"/>
                </a:rPr>
                <a:t>”:</a:t>
              </a:r>
              <a:endParaRPr lang="en-GB" sz="1200" b="1" dirty="0" smtClean="0">
                <a:solidFill>
                  <a:srgbClr val="333333"/>
                </a:solidFill>
                <a:latin typeface="Courier New"/>
                <a:ea typeface="Calibri"/>
                <a:cs typeface="Courier New"/>
                <a:sym typeface="Calibri"/>
              </a:endParaRPr>
            </a:p>
            <a:p>
              <a:pPr lvl="0">
                <a:buSzPct val="25000"/>
              </a:pPr>
              <a:r>
                <a:rPr lang="en-GB" sz="1200" b="1" dirty="0">
                  <a:solidFill>
                    <a:srgbClr val="333333"/>
                  </a:solidFill>
                  <a:latin typeface="Courier New"/>
                  <a:ea typeface="Calibri"/>
                  <a:cs typeface="Courier New"/>
                  <a:sym typeface="Calibri"/>
                </a:rPr>
                <a:t> </a:t>
              </a:r>
              <a:r>
                <a:rPr lang="en-GB" sz="1200" b="1" dirty="0" smtClean="0">
                  <a:solidFill>
                    <a:srgbClr val="333333"/>
                  </a:solidFill>
                  <a:latin typeface="Courier New"/>
                  <a:ea typeface="Calibri"/>
                  <a:cs typeface="Courier New"/>
                  <a:sym typeface="Calibri"/>
                </a:rPr>
                <a:t>       </a:t>
              </a:r>
              <a:r>
                <a:rPr lang="en" sz="1200" b="1" dirty="0" smtClean="0">
                  <a:solidFill>
                    <a:srgbClr val="333333"/>
                  </a:solidFill>
                  <a:latin typeface="Courier New"/>
                  <a:ea typeface="Calibri"/>
                  <a:cs typeface="Courier New"/>
                  <a:sym typeface="Calibri"/>
                </a:rPr>
                <a:t>[ </a:t>
              </a:r>
              <a:r>
                <a:rPr lang="en" sz="1200" b="1" dirty="0">
                  <a:solidFill>
                    <a:srgbClr val="333333"/>
                  </a:solidFill>
                  <a:latin typeface="Courier New"/>
                  <a:ea typeface="Calibri"/>
                  <a:cs typeface="Courier New"/>
                  <a:sym typeface="Calibri"/>
                </a:rPr>
                <a:t>{ "type</a:t>
              </a:r>
              <a:r>
                <a:rPr lang="en" sz="1200" b="1" dirty="0" smtClean="0">
                  <a:solidFill>
                    <a:srgbClr val="333333"/>
                  </a:solidFill>
                  <a:latin typeface="Courier New"/>
                  <a:ea typeface="Calibri"/>
                  <a:cs typeface="Courier New"/>
                  <a:sym typeface="Calibri"/>
                </a:rPr>
                <a:t>":“BLDGS”,"</a:t>
              </a:r>
              <a:r>
                <a:rPr lang="en" sz="1200" b="1" dirty="0">
                  <a:solidFill>
                    <a:srgbClr val="333333"/>
                  </a:solidFill>
                  <a:latin typeface="Courier New"/>
                  <a:ea typeface="Calibri"/>
                  <a:cs typeface="Courier New"/>
                  <a:sym typeface="Calibri"/>
                </a:rPr>
                <a:t>any_one_of</a:t>
              </a:r>
              <a:r>
                <a:rPr lang="en" sz="1200" b="1" dirty="0" smtClean="0">
                  <a:solidFill>
                    <a:srgbClr val="333333"/>
                  </a:solidFill>
                  <a:latin typeface="Courier New"/>
                  <a:ea typeface="Calibri"/>
                  <a:cs typeface="Courier New"/>
                  <a:sym typeface="Calibri"/>
                </a:rPr>
                <a:t>":["</a:t>
              </a:r>
              <a:r>
                <a:rPr lang="en-GB" sz="1200" b="1" dirty="0" smtClean="0">
                  <a:solidFill>
                    <a:srgbClr val="333333"/>
                  </a:solidFill>
                  <a:latin typeface="Courier New"/>
                  <a:ea typeface="Calibri"/>
                  <a:cs typeface="Courier New"/>
                  <a:sym typeface="Calibri"/>
                </a:rPr>
                <a:t>1</a:t>
              </a:r>
              <a:r>
                <a:rPr lang="en" sz="1200" b="1" dirty="0">
                  <a:solidFill>
                    <a:srgbClr val="333333"/>
                  </a:solidFill>
                  <a:latin typeface="Courier New"/>
                  <a:ea typeface="Calibri"/>
                  <a:cs typeface="Courier New"/>
                  <a:sym typeface="Calibri"/>
                </a:rPr>
                <a:t>"</a:t>
              </a:r>
              <a:r>
                <a:rPr lang="en-GB" sz="1200" b="1" dirty="0" smtClean="0">
                  <a:solidFill>
                    <a:srgbClr val="333333"/>
                  </a:solidFill>
                  <a:latin typeface="Courier New"/>
                  <a:ea typeface="Calibri"/>
                  <a:cs typeface="Courier New"/>
                  <a:sym typeface="Calibri"/>
                </a:rPr>
                <a:t>,</a:t>
              </a:r>
              <a:r>
                <a:rPr lang="en" sz="1200" b="1" dirty="0">
                  <a:solidFill>
                    <a:srgbClr val="333333"/>
                  </a:solidFill>
                  <a:latin typeface="Courier New"/>
                  <a:ea typeface="Calibri"/>
                  <a:cs typeface="Courier New"/>
                  <a:sym typeface="Calibri"/>
                </a:rPr>
                <a:t> "</a:t>
              </a:r>
              <a:r>
                <a:rPr lang="en-GB" sz="1200" b="1" dirty="0" smtClean="0">
                  <a:solidFill>
                    <a:srgbClr val="333333"/>
                  </a:solidFill>
                  <a:latin typeface="Courier New"/>
                  <a:ea typeface="Calibri"/>
                  <a:cs typeface="Courier New"/>
                  <a:sym typeface="Calibri"/>
                </a:rPr>
                <a:t>2</a:t>
              </a:r>
              <a:r>
                <a:rPr lang="en" sz="1200" b="1" dirty="0">
                  <a:solidFill>
                    <a:srgbClr val="333333"/>
                  </a:solidFill>
                  <a:latin typeface="Courier New"/>
                  <a:ea typeface="Calibri"/>
                  <a:cs typeface="Courier New"/>
                  <a:sym typeface="Calibri"/>
                </a:rPr>
                <a:t>"</a:t>
              </a:r>
              <a:r>
                <a:rPr lang="en-GB" sz="1200" b="1" dirty="0" smtClean="0">
                  <a:solidFill>
                    <a:srgbClr val="333333"/>
                  </a:solidFill>
                  <a:latin typeface="Courier New"/>
                  <a:ea typeface="Calibri"/>
                  <a:cs typeface="Courier New"/>
                  <a:sym typeface="Calibri"/>
                </a:rPr>
                <a:t>,</a:t>
              </a:r>
              <a:r>
                <a:rPr lang="en" sz="1200" b="1" dirty="0" smtClean="0">
                  <a:solidFill>
                    <a:srgbClr val="333333"/>
                  </a:solidFill>
                  <a:latin typeface="Courier New"/>
                  <a:ea typeface="Calibri"/>
                  <a:cs typeface="Courier New"/>
                  <a:sym typeface="Calibri"/>
                </a:rPr>
                <a:t> </a:t>
              </a:r>
              <a:r>
                <a:rPr lang="en" sz="1200" b="1" dirty="0">
                  <a:solidFill>
                    <a:srgbClr val="333333"/>
                  </a:solidFill>
                  <a:latin typeface="Courier New"/>
                  <a:ea typeface="Calibri"/>
                  <a:cs typeface="Courier New"/>
                  <a:sym typeface="Calibri"/>
                </a:rPr>
                <a:t>"</a:t>
              </a:r>
              <a:r>
                <a:rPr lang="en-GB" sz="1200" b="1" dirty="0" smtClean="0">
                  <a:solidFill>
                    <a:srgbClr val="333333"/>
                  </a:solidFill>
                  <a:latin typeface="Courier New"/>
                  <a:ea typeface="Calibri"/>
                  <a:cs typeface="Courier New"/>
                  <a:sym typeface="Calibri"/>
                </a:rPr>
                <a:t>31</a:t>
              </a:r>
              <a:r>
                <a:rPr lang="en" sz="1200" b="1" dirty="0" smtClean="0">
                  <a:solidFill>
                    <a:srgbClr val="333333"/>
                  </a:solidFill>
                  <a:latin typeface="Courier New"/>
                  <a:ea typeface="Calibri"/>
                  <a:cs typeface="Courier New"/>
                  <a:sym typeface="Calibri"/>
                </a:rPr>
                <a:t>"] </a:t>
              </a:r>
              <a:r>
                <a:rPr lang="en" sz="1200" b="1" dirty="0">
                  <a:solidFill>
                    <a:srgbClr val="333333"/>
                  </a:solidFill>
                  <a:latin typeface="Courier New"/>
                  <a:ea typeface="Calibri"/>
                  <a:cs typeface="Courier New"/>
                  <a:sym typeface="Calibri"/>
                </a:rPr>
                <a:t>} ] </a:t>
              </a:r>
            </a:p>
            <a:p>
              <a:pPr lvl="0">
                <a:buSzPct val="25000"/>
              </a:pPr>
              <a:r>
                <a:rPr lang="en" sz="1200" b="1" dirty="0">
                  <a:solidFill>
                    <a:srgbClr val="333333"/>
                  </a:solidFill>
                  <a:latin typeface="Courier New"/>
                  <a:ea typeface="Calibri"/>
                  <a:cs typeface="Courier New"/>
                  <a:sym typeface="Calibri"/>
                </a:rPr>
                <a:t>   </a:t>
              </a:r>
              <a:r>
                <a:rPr lang="en" sz="1200" b="1" dirty="0" smtClean="0">
                  <a:solidFill>
                    <a:srgbClr val="333333"/>
                  </a:solidFill>
                  <a:latin typeface="Courier New"/>
                  <a:ea typeface="Calibri"/>
                  <a:cs typeface="Courier New"/>
                  <a:sym typeface="Calibri"/>
                </a:rPr>
                <a:t>}</a:t>
              </a:r>
              <a:endParaRPr lang="en" sz="1200" b="1" dirty="0">
                <a:solidFill>
                  <a:srgbClr val="333333"/>
                </a:solidFill>
                <a:latin typeface="Courier New"/>
                <a:ea typeface="Calibri"/>
                <a:cs typeface="Courier New"/>
                <a:sym typeface="Calibri"/>
              </a:endParaRPr>
            </a:p>
            <a:p>
              <a:pPr lvl="0">
                <a:buSzPct val="25000"/>
              </a:pPr>
              <a:r>
                <a:rPr lang="en" sz="1200" b="1" dirty="0">
                  <a:solidFill>
                    <a:srgbClr val="333333"/>
                  </a:solidFill>
                  <a:latin typeface="Courier New"/>
                  <a:ea typeface="Calibri"/>
                  <a:cs typeface="Courier New"/>
                  <a:sym typeface="Calibri"/>
                </a:rPr>
                <a:t>]</a:t>
              </a:r>
            </a:p>
          </p:txBody>
        </p:sp>
        <p:sp>
          <p:nvSpPr>
            <p:cNvPr id="19" name="Shape 109"/>
            <p:cNvSpPr txBox="1"/>
            <p:nvPr/>
          </p:nvSpPr>
          <p:spPr>
            <a:xfrm>
              <a:off x="9191952" y="3402747"/>
              <a:ext cx="2266608" cy="1387599"/>
            </a:xfrm>
            <a:prstGeom prst="rect">
              <a:avLst/>
            </a:prstGeom>
            <a:noFill/>
            <a:ln>
              <a:noFill/>
            </a:ln>
          </p:spPr>
          <p:txBody>
            <a:bodyPr lIns="121897" tIns="121897" rIns="121897" bIns="121897" anchor="t" anchorCtr="0">
              <a:noAutofit/>
            </a:bodyPr>
            <a:lstStyle/>
            <a:p>
              <a:r>
                <a:rPr lang="en" sz="1200" dirty="0">
                  <a:solidFill>
                    <a:srgbClr val="333333"/>
                  </a:solidFill>
                  <a:latin typeface="Courier New"/>
                  <a:ea typeface="Calibri"/>
                  <a:cs typeface="Courier New"/>
                  <a:sym typeface="Calibri"/>
                </a:rPr>
                <a:t>{</a:t>
              </a:r>
            </a:p>
            <a:p>
              <a:pPr>
                <a:buClr>
                  <a:schemeClr val="dk1"/>
                </a:buClr>
                <a:buSzPct val="25000"/>
              </a:pPr>
              <a:r>
                <a:rPr lang="en" sz="1200" dirty="0">
                  <a:solidFill>
                    <a:srgbClr val="333333"/>
                  </a:solidFill>
                  <a:latin typeface="Courier New"/>
                  <a:ea typeface="Calibri"/>
                  <a:cs typeface="Courier New"/>
                  <a:sym typeface="Calibri"/>
                </a:rPr>
                <a:t>  “user_id”: “madenis”</a:t>
              </a:r>
            </a:p>
            <a:p>
              <a:r>
                <a:rPr lang="en" sz="1200" dirty="0">
                  <a:solidFill>
                    <a:srgbClr val="333333"/>
                  </a:solidFill>
                  <a:latin typeface="Courier New"/>
                  <a:ea typeface="Calibri"/>
                  <a:cs typeface="Courier New"/>
                  <a:sym typeface="Calibri"/>
                </a:rPr>
                <a:t>  “groups”: [“devs”]</a:t>
              </a:r>
            </a:p>
            <a:p>
              <a:pPr>
                <a:buClr>
                  <a:schemeClr val="dk1"/>
                </a:buClr>
                <a:buSzPct val="25000"/>
              </a:pPr>
              <a:r>
                <a:rPr lang="en" sz="1200" dirty="0">
                  <a:solidFill>
                    <a:srgbClr val="333333"/>
                  </a:solidFill>
                  <a:latin typeface="Courier New"/>
                  <a:ea typeface="Calibri"/>
                  <a:cs typeface="Courier New"/>
                  <a:sym typeface="Calibri"/>
                </a:rPr>
                <a:t>}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132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kern="100" cap="none" spc="20" smtClean="0">
                <a:solidFill>
                  <a:srgbClr val="777777"/>
                </a:solidFill>
                <a:cs typeface="Helvetica"/>
              </a:rPr>
              <a:t>RACKSPACE</a:t>
            </a:r>
            <a:r>
              <a:rPr lang="en-US" b="0" kern="100" cap="none" spc="20" smtClean="0">
                <a:solidFill>
                  <a:srgbClr val="777777"/>
                </a:solidFill>
                <a:cs typeface="Helvetica"/>
              </a:rPr>
              <a:t>®</a:t>
            </a:r>
            <a:r>
              <a:rPr lang="en-US" kern="100" cap="none" spc="20" smtClean="0">
                <a:solidFill>
                  <a:srgbClr val="777777"/>
                </a:solidFill>
                <a:cs typeface="Helvetica"/>
              </a:rPr>
              <a:t> HOSTING</a:t>
            </a:r>
            <a:r>
              <a:rPr lang="en-US" b="0" kern="100" cap="none" spc="20" smtClean="0">
                <a:solidFill>
                  <a:srgbClr val="777777"/>
                </a:solidFill>
                <a:cs typeface="Helvetica"/>
              </a:rPr>
              <a:t>    |    </a:t>
            </a:r>
            <a:r>
              <a:rPr lang="en-US" kern="100" cap="none" spc="20" smtClean="0">
                <a:solidFill>
                  <a:srgbClr val="777777"/>
                </a:solidFill>
                <a:cs typeface="Helvetica"/>
              </a:rPr>
              <a:t>WWW.RACKSPACE.COM </a:t>
            </a:r>
            <a:endParaRPr lang="en-US" kern="100" cap="none" spc="20" dirty="0" smtClean="0">
              <a:solidFill>
                <a:srgbClr val="777777"/>
              </a:solidFill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B308D7-9E65-0248-B131-BDA2090177FC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Rules – A Closer Look</a:t>
            </a:r>
            <a:endParaRPr lang="en-US" dirty="0"/>
          </a:p>
        </p:txBody>
      </p:sp>
      <p:sp>
        <p:nvSpPr>
          <p:cNvPr id="6" name="Shape 117"/>
          <p:cNvSpPr txBox="1">
            <a:spLocks noGrp="1"/>
          </p:cNvSpPr>
          <p:nvPr>
            <p:ph idx="1"/>
          </p:nvPr>
        </p:nvSpPr>
        <p:spPr>
          <a:xfrm>
            <a:off x="2094712" y="1463821"/>
            <a:ext cx="5248910" cy="4823772"/>
          </a:xfrm>
          <a:prstGeom prst="rect">
            <a:avLst/>
          </a:prstGeom>
        </p:spPr>
        <p:txBody>
          <a:bodyPr lIns="121897" tIns="121897" rIns="121897" bIns="121897" anchor="ctr" anchorCtr="0">
            <a:noAutofit/>
          </a:bodyPr>
          <a:lstStyle/>
          <a:p>
            <a:pPr>
              <a:lnSpc>
                <a:spcPct val="80000"/>
              </a:lnSpc>
              <a:spcBef>
                <a:spcPts val="100"/>
              </a:spcBef>
              <a:spcAft>
                <a:spcPts val="200"/>
              </a:spcAft>
              <a:buClr>
                <a:schemeClr val="dk1"/>
              </a:buClr>
              <a:buSzPct val="110000"/>
              <a:buNone/>
            </a:pPr>
            <a:r>
              <a:rPr lang="en" sz="1100" b="1" dirty="0">
                <a:solidFill>
                  <a:srgbClr val="000000"/>
                </a:solidFill>
                <a:latin typeface="Courier New"/>
                <a:ea typeface="Calibri"/>
                <a:cs typeface="Courier New"/>
                <a:sym typeface="Calibri"/>
              </a:rPr>
              <a:t>[</a:t>
            </a:r>
          </a:p>
          <a:p>
            <a:pPr>
              <a:lnSpc>
                <a:spcPct val="80000"/>
              </a:lnSpc>
              <a:spcBef>
                <a:spcPts val="100"/>
              </a:spcBef>
              <a:spcAft>
                <a:spcPts val="200"/>
              </a:spcAft>
              <a:buClr>
                <a:schemeClr val="dk1"/>
              </a:buClr>
              <a:buSzPct val="110000"/>
              <a:buNone/>
            </a:pPr>
            <a:r>
              <a:rPr lang="en-GB" sz="1100" b="1" dirty="0">
                <a:solidFill>
                  <a:srgbClr val="000000"/>
                </a:solidFill>
                <a:latin typeface="Courier New"/>
                <a:ea typeface="Calibri"/>
                <a:cs typeface="Courier New"/>
                <a:sym typeface="Calibri"/>
              </a:rPr>
              <a:t> </a:t>
            </a:r>
            <a:r>
              <a:rPr lang="en-GB" sz="1100" b="1" dirty="0" smtClean="0">
                <a:solidFill>
                  <a:srgbClr val="000000"/>
                </a:solidFill>
                <a:latin typeface="Courier New"/>
                <a:ea typeface="Calibri"/>
                <a:cs typeface="Courier New"/>
                <a:sym typeface="Calibri"/>
              </a:rPr>
              <a:t> </a:t>
            </a:r>
            <a:r>
              <a:rPr lang="en" sz="1100" b="1" dirty="0" smtClean="0">
                <a:solidFill>
                  <a:srgbClr val="000000"/>
                </a:solidFill>
                <a:latin typeface="Courier New"/>
                <a:ea typeface="Calibri"/>
                <a:cs typeface="Courier New"/>
                <a:sym typeface="Calibri"/>
              </a:rPr>
              <a:t>{</a:t>
            </a:r>
            <a:r>
              <a:rPr lang="en-GB" sz="1100" b="1" dirty="0">
                <a:solidFill>
                  <a:srgbClr val="000000"/>
                </a:solidFill>
                <a:latin typeface="Courier New"/>
                <a:ea typeface="Calibri"/>
                <a:cs typeface="Courier New"/>
                <a:sym typeface="Calibri"/>
              </a:rPr>
              <a:t> </a:t>
            </a:r>
            <a:endParaRPr lang="en-GB" sz="1100" b="1" dirty="0" smtClean="0">
              <a:solidFill>
                <a:srgbClr val="000000"/>
              </a:solidFill>
              <a:latin typeface="Courier New"/>
              <a:ea typeface="Calibri"/>
              <a:cs typeface="Courier New"/>
              <a:sym typeface="Calibri"/>
            </a:endParaRPr>
          </a:p>
          <a:p>
            <a:pPr>
              <a:lnSpc>
                <a:spcPct val="80000"/>
              </a:lnSpc>
              <a:spcBef>
                <a:spcPts val="100"/>
              </a:spcBef>
              <a:spcAft>
                <a:spcPts val="200"/>
              </a:spcAft>
              <a:buClr>
                <a:schemeClr val="dk1"/>
              </a:buClr>
              <a:buSzPct val="110000"/>
              <a:buNone/>
            </a:pPr>
            <a:r>
              <a:rPr lang="en-GB" sz="1100" b="1" dirty="0" smtClean="0">
                <a:solidFill>
                  <a:srgbClr val="000000"/>
                </a:solidFill>
                <a:latin typeface="Courier New"/>
                <a:ea typeface="Calibri"/>
                <a:cs typeface="Courier New"/>
                <a:sym typeface="Calibri"/>
              </a:rPr>
              <a:t>    </a:t>
            </a:r>
            <a:r>
              <a:rPr lang="en" sz="1100" b="1" dirty="0" smtClean="0">
                <a:solidFill>
                  <a:srgbClr val="000000"/>
                </a:solidFill>
                <a:latin typeface="Courier New"/>
                <a:ea typeface="Calibri"/>
                <a:cs typeface="Courier New"/>
                <a:sym typeface="Calibri"/>
              </a:rPr>
              <a:t>"</a:t>
            </a:r>
            <a:r>
              <a:rPr lang="en" sz="1100" b="1" dirty="0">
                <a:solidFill>
                  <a:srgbClr val="000000"/>
                </a:solidFill>
                <a:latin typeface="Courier New"/>
                <a:ea typeface="Calibri"/>
                <a:cs typeface="Courier New"/>
                <a:sym typeface="Calibri"/>
              </a:rPr>
              <a:t>local": </a:t>
            </a:r>
            <a:r>
              <a:rPr lang="en" sz="1100" b="1" dirty="0" smtClean="0">
                <a:solidFill>
                  <a:srgbClr val="000000"/>
                </a:solidFill>
                <a:latin typeface="Courier New"/>
                <a:ea typeface="Calibri"/>
                <a:cs typeface="Courier New"/>
                <a:sym typeface="Calibri"/>
              </a:rPr>
              <a:t>[</a:t>
            </a:r>
            <a:endParaRPr lang="en-GB" sz="1100" b="1" dirty="0" smtClean="0">
              <a:solidFill>
                <a:srgbClr val="000000"/>
              </a:solidFill>
              <a:latin typeface="Courier New"/>
              <a:ea typeface="Calibri"/>
              <a:cs typeface="Courier New"/>
              <a:sym typeface="Calibri"/>
            </a:endParaRPr>
          </a:p>
          <a:p>
            <a:pPr>
              <a:lnSpc>
                <a:spcPct val="80000"/>
              </a:lnSpc>
              <a:spcBef>
                <a:spcPts val="100"/>
              </a:spcBef>
              <a:spcAft>
                <a:spcPts val="200"/>
              </a:spcAft>
              <a:buClr>
                <a:schemeClr val="dk1"/>
              </a:buClr>
              <a:buSzPct val="110000"/>
              <a:buNone/>
            </a:pPr>
            <a:r>
              <a:rPr lang="en-GB" sz="1100" b="1" dirty="0">
                <a:solidFill>
                  <a:srgbClr val="000000"/>
                </a:solidFill>
                <a:latin typeface="Courier New"/>
                <a:ea typeface="Calibri"/>
                <a:cs typeface="Courier New"/>
                <a:sym typeface="Calibri"/>
              </a:rPr>
              <a:t> </a:t>
            </a:r>
            <a:r>
              <a:rPr lang="en-GB" sz="1100" b="1" dirty="0" smtClean="0">
                <a:solidFill>
                  <a:srgbClr val="000000"/>
                </a:solidFill>
                <a:latin typeface="Courier New"/>
                <a:ea typeface="Calibri"/>
                <a:cs typeface="Courier New"/>
                <a:sym typeface="Calibri"/>
              </a:rPr>
              <a:t>   </a:t>
            </a:r>
            <a:r>
              <a:rPr lang="en-GB" sz="1100" b="1" dirty="0">
                <a:solidFill>
                  <a:srgbClr val="000000"/>
                </a:solidFill>
                <a:latin typeface="Courier New"/>
                <a:ea typeface="Calibri"/>
                <a:cs typeface="Courier New"/>
                <a:sym typeface="Calibri"/>
              </a:rPr>
              <a:t> </a:t>
            </a:r>
            <a:r>
              <a:rPr lang="en-GB" sz="1100" b="1" dirty="0" smtClean="0">
                <a:solidFill>
                  <a:srgbClr val="000000"/>
                </a:solidFill>
                <a:latin typeface="Courier New"/>
                <a:ea typeface="Calibri"/>
                <a:cs typeface="Courier New"/>
                <a:sym typeface="Calibri"/>
              </a:rPr>
              <a:t> </a:t>
            </a:r>
            <a:r>
              <a:rPr lang="en" sz="1100" b="1" dirty="0" smtClean="0">
                <a:solidFill>
                  <a:srgbClr val="000000"/>
                </a:solidFill>
                <a:latin typeface="Courier New"/>
                <a:ea typeface="Calibri"/>
                <a:cs typeface="Courier New"/>
                <a:sym typeface="Calibri"/>
              </a:rPr>
              <a:t>{ </a:t>
            </a:r>
            <a:r>
              <a:rPr lang="en" sz="1100" b="1" dirty="0">
                <a:solidFill>
                  <a:srgbClr val="000000"/>
                </a:solidFill>
                <a:latin typeface="Courier New"/>
                <a:ea typeface="Calibri"/>
                <a:cs typeface="Courier New"/>
                <a:sym typeface="Calibri"/>
              </a:rPr>
              <a:t>"user": {"name": "{0</a:t>
            </a:r>
            <a:r>
              <a:rPr lang="en" sz="1100" b="1" dirty="0" smtClean="0">
                <a:solidFill>
                  <a:srgbClr val="000000"/>
                </a:solidFill>
                <a:latin typeface="Courier New"/>
                <a:ea typeface="Calibri"/>
                <a:cs typeface="Courier New"/>
                <a:sym typeface="Calibri"/>
              </a:rPr>
              <a:t>}"}</a:t>
            </a:r>
            <a:r>
              <a:rPr lang="en-GB" sz="1100" b="1" dirty="0" smtClean="0">
                <a:solidFill>
                  <a:srgbClr val="000000"/>
                </a:solidFill>
                <a:latin typeface="Courier New"/>
                <a:ea typeface="Calibri"/>
                <a:cs typeface="Courier New"/>
                <a:sym typeface="Calibri"/>
              </a:rPr>
              <a:t> </a:t>
            </a:r>
            <a:r>
              <a:rPr lang="en" sz="1100" b="1" dirty="0" smtClean="0">
                <a:solidFill>
                  <a:srgbClr val="000000"/>
                </a:solidFill>
                <a:latin typeface="Courier New"/>
                <a:ea typeface="Calibri"/>
                <a:cs typeface="Courier New"/>
                <a:sym typeface="Calibri"/>
              </a:rPr>
              <a:t>}</a:t>
            </a:r>
            <a:endParaRPr lang="en-GB" sz="1100" b="1" dirty="0" smtClean="0">
              <a:solidFill>
                <a:srgbClr val="000000"/>
              </a:solidFill>
              <a:latin typeface="Courier New"/>
              <a:ea typeface="Calibri"/>
              <a:cs typeface="Courier New"/>
              <a:sym typeface="Calibri"/>
            </a:endParaRPr>
          </a:p>
          <a:p>
            <a:pPr>
              <a:lnSpc>
                <a:spcPct val="80000"/>
              </a:lnSpc>
              <a:spcBef>
                <a:spcPts val="100"/>
              </a:spcBef>
              <a:spcAft>
                <a:spcPts val="200"/>
              </a:spcAft>
              <a:buClr>
                <a:schemeClr val="dk1"/>
              </a:buClr>
              <a:buSzPct val="110000"/>
              <a:buNone/>
            </a:pPr>
            <a:r>
              <a:rPr lang="en-GB" sz="1100" b="1" dirty="0">
                <a:solidFill>
                  <a:srgbClr val="000000"/>
                </a:solidFill>
                <a:latin typeface="Courier New"/>
                <a:ea typeface="Calibri"/>
                <a:cs typeface="Courier New"/>
                <a:sym typeface="Calibri"/>
              </a:rPr>
              <a:t> </a:t>
            </a:r>
            <a:r>
              <a:rPr lang="en-GB" sz="1100" b="1" dirty="0" smtClean="0">
                <a:solidFill>
                  <a:srgbClr val="000000"/>
                </a:solidFill>
                <a:latin typeface="Courier New"/>
                <a:ea typeface="Calibri"/>
                <a:cs typeface="Courier New"/>
                <a:sym typeface="Calibri"/>
              </a:rPr>
              <a:t>   </a:t>
            </a:r>
            <a:r>
              <a:rPr lang="en" sz="1100" b="1" dirty="0" smtClean="0">
                <a:solidFill>
                  <a:srgbClr val="000000"/>
                </a:solidFill>
                <a:latin typeface="Courier New"/>
                <a:ea typeface="Calibri"/>
                <a:cs typeface="Courier New"/>
                <a:sym typeface="Calibri"/>
              </a:rPr>
              <a:t>],</a:t>
            </a:r>
            <a:endParaRPr lang="en" sz="1100" b="1" dirty="0">
              <a:solidFill>
                <a:srgbClr val="000000"/>
              </a:solidFill>
              <a:latin typeface="Courier New"/>
              <a:ea typeface="Calibri"/>
              <a:cs typeface="Courier New"/>
              <a:sym typeface="Calibri"/>
            </a:endParaRPr>
          </a:p>
          <a:p>
            <a:pPr>
              <a:lnSpc>
                <a:spcPct val="80000"/>
              </a:lnSpc>
              <a:spcBef>
                <a:spcPts val="100"/>
              </a:spcBef>
              <a:spcAft>
                <a:spcPts val="200"/>
              </a:spcAft>
              <a:buClr>
                <a:schemeClr val="dk1"/>
              </a:buClr>
              <a:buSzPct val="110000"/>
              <a:buNone/>
            </a:pPr>
            <a:r>
              <a:rPr lang="en" sz="1100" b="1" dirty="0">
                <a:solidFill>
                  <a:srgbClr val="000000"/>
                </a:solidFill>
                <a:latin typeface="Courier New"/>
                <a:ea typeface="Calibri"/>
                <a:cs typeface="Courier New"/>
                <a:sym typeface="Calibri"/>
              </a:rPr>
              <a:t>    </a:t>
            </a:r>
            <a:r>
              <a:rPr lang="en" sz="1100" b="1" dirty="0" smtClean="0">
                <a:solidFill>
                  <a:srgbClr val="000000"/>
                </a:solidFill>
                <a:latin typeface="Courier New"/>
                <a:ea typeface="Calibri"/>
                <a:cs typeface="Courier New"/>
                <a:sym typeface="Calibri"/>
              </a:rPr>
              <a:t>"</a:t>
            </a:r>
            <a:r>
              <a:rPr lang="en" sz="1100" b="1" dirty="0">
                <a:solidFill>
                  <a:srgbClr val="000000"/>
                </a:solidFill>
                <a:latin typeface="Courier New"/>
                <a:ea typeface="Calibri"/>
                <a:cs typeface="Courier New"/>
                <a:sym typeface="Calibri"/>
              </a:rPr>
              <a:t>remote": [</a:t>
            </a:r>
          </a:p>
          <a:p>
            <a:pPr>
              <a:lnSpc>
                <a:spcPct val="80000"/>
              </a:lnSpc>
              <a:spcBef>
                <a:spcPts val="100"/>
              </a:spcBef>
              <a:spcAft>
                <a:spcPts val="200"/>
              </a:spcAft>
              <a:buNone/>
            </a:pPr>
            <a:r>
              <a:rPr lang="en" sz="1100" b="1" dirty="0">
                <a:solidFill>
                  <a:srgbClr val="000000"/>
                </a:solidFill>
                <a:latin typeface="Courier New"/>
                <a:ea typeface="Calibri"/>
                <a:cs typeface="Courier New"/>
                <a:sym typeface="Calibri"/>
              </a:rPr>
              <a:t>    </a:t>
            </a:r>
            <a:r>
              <a:rPr lang="en-GB" sz="1100" b="1" dirty="0">
                <a:solidFill>
                  <a:srgbClr val="000000"/>
                </a:solidFill>
                <a:latin typeface="Courier New"/>
                <a:ea typeface="Calibri"/>
                <a:cs typeface="Courier New"/>
                <a:sym typeface="Calibri"/>
              </a:rPr>
              <a:t> </a:t>
            </a:r>
            <a:r>
              <a:rPr lang="en-GB" sz="1100" b="1" dirty="0" smtClean="0">
                <a:solidFill>
                  <a:srgbClr val="000000"/>
                </a:solidFill>
                <a:latin typeface="Courier New"/>
                <a:ea typeface="Calibri"/>
                <a:cs typeface="Courier New"/>
                <a:sym typeface="Calibri"/>
              </a:rPr>
              <a:t> </a:t>
            </a:r>
            <a:r>
              <a:rPr lang="en" sz="1100" b="1" dirty="0" smtClean="0">
                <a:solidFill>
                  <a:srgbClr val="000000"/>
                </a:solidFill>
                <a:latin typeface="Courier New"/>
                <a:ea typeface="Calibri"/>
                <a:cs typeface="Courier New"/>
                <a:sym typeface="Calibri"/>
              </a:rPr>
              <a:t>{ </a:t>
            </a:r>
            <a:r>
              <a:rPr lang="en" sz="1100" b="1" dirty="0">
                <a:solidFill>
                  <a:srgbClr val="000000"/>
                </a:solidFill>
                <a:latin typeface="Courier New"/>
                <a:ea typeface="Calibri"/>
                <a:cs typeface="Courier New"/>
                <a:sym typeface="Calibri"/>
              </a:rPr>
              <a:t>"type": "ADFS_LOGIN</a:t>
            </a:r>
            <a:r>
              <a:rPr lang="en" sz="1100" b="1" dirty="0" smtClean="0">
                <a:solidFill>
                  <a:srgbClr val="000000"/>
                </a:solidFill>
                <a:latin typeface="Courier New"/>
                <a:ea typeface="Calibri"/>
                <a:cs typeface="Courier New"/>
                <a:sym typeface="Calibri"/>
              </a:rPr>
              <a:t>”</a:t>
            </a:r>
            <a:r>
              <a:rPr lang="en-GB" sz="1100" b="1" dirty="0" smtClean="0">
                <a:solidFill>
                  <a:srgbClr val="000000"/>
                </a:solidFill>
                <a:latin typeface="Courier New"/>
                <a:ea typeface="Calibri"/>
                <a:cs typeface="Courier New"/>
                <a:sym typeface="Calibri"/>
              </a:rPr>
              <a:t> </a:t>
            </a:r>
            <a:r>
              <a:rPr lang="en" sz="1100" b="1" dirty="0" smtClean="0">
                <a:solidFill>
                  <a:srgbClr val="000000"/>
                </a:solidFill>
                <a:latin typeface="Courier New"/>
                <a:ea typeface="Calibri"/>
                <a:cs typeface="Courier New"/>
                <a:sym typeface="Calibri"/>
              </a:rPr>
              <a:t>}</a:t>
            </a:r>
            <a:endParaRPr lang="en" sz="1100" b="1" dirty="0">
              <a:solidFill>
                <a:srgbClr val="000000"/>
              </a:solidFill>
              <a:latin typeface="Courier New"/>
              <a:ea typeface="Calibri"/>
              <a:cs typeface="Courier New"/>
              <a:sym typeface="Calibri"/>
            </a:endParaRPr>
          </a:p>
          <a:p>
            <a:pPr marL="0" indent="0">
              <a:lnSpc>
                <a:spcPct val="80000"/>
              </a:lnSpc>
              <a:spcBef>
                <a:spcPts val="100"/>
              </a:spcBef>
              <a:spcAft>
                <a:spcPts val="200"/>
              </a:spcAft>
              <a:buClr>
                <a:schemeClr val="dk1"/>
              </a:buClr>
              <a:buSzPct val="110000"/>
              <a:buNone/>
            </a:pPr>
            <a:r>
              <a:rPr lang="en" sz="1100" b="1" dirty="0">
                <a:solidFill>
                  <a:srgbClr val="000000"/>
                </a:solidFill>
                <a:latin typeface="Courier New"/>
                <a:ea typeface="Calibri"/>
                <a:cs typeface="Courier New"/>
                <a:sym typeface="Calibri"/>
              </a:rPr>
              <a:t>    </a:t>
            </a:r>
            <a:r>
              <a:rPr lang="en" sz="1100" b="1" dirty="0" smtClean="0">
                <a:solidFill>
                  <a:srgbClr val="000000"/>
                </a:solidFill>
                <a:latin typeface="Courier New"/>
                <a:ea typeface="Calibri"/>
                <a:cs typeface="Courier New"/>
                <a:sym typeface="Calibri"/>
              </a:rPr>
              <a:t>]</a:t>
            </a:r>
            <a:endParaRPr lang="en" sz="1100" b="1" dirty="0">
              <a:solidFill>
                <a:srgbClr val="000000"/>
              </a:solidFill>
              <a:latin typeface="Courier New"/>
              <a:ea typeface="Calibri"/>
              <a:cs typeface="Courier New"/>
              <a:sym typeface="Calibri"/>
            </a:endParaRPr>
          </a:p>
          <a:p>
            <a:pPr>
              <a:lnSpc>
                <a:spcPct val="80000"/>
              </a:lnSpc>
              <a:spcBef>
                <a:spcPts val="100"/>
              </a:spcBef>
              <a:spcAft>
                <a:spcPts val="200"/>
              </a:spcAft>
              <a:buClr>
                <a:schemeClr val="dk1"/>
              </a:buClr>
              <a:buSzPct val="110000"/>
              <a:buNone/>
            </a:pPr>
            <a:r>
              <a:rPr lang="en" sz="1100" b="1" dirty="0">
                <a:solidFill>
                  <a:srgbClr val="000000"/>
                </a:solidFill>
                <a:latin typeface="Courier New"/>
                <a:ea typeface="Calibri"/>
                <a:cs typeface="Courier New"/>
                <a:sym typeface="Calibri"/>
              </a:rPr>
              <a:t>  </a:t>
            </a:r>
            <a:r>
              <a:rPr lang="en" sz="1100" b="1" dirty="0" smtClean="0">
                <a:solidFill>
                  <a:srgbClr val="000000"/>
                </a:solidFill>
                <a:latin typeface="Courier New"/>
                <a:ea typeface="Calibri"/>
                <a:cs typeface="Courier New"/>
                <a:sym typeface="Calibri"/>
              </a:rPr>
              <a:t>}</a:t>
            </a:r>
            <a:r>
              <a:rPr lang="en-GB" sz="1100" b="1" dirty="0" smtClean="0">
                <a:solidFill>
                  <a:srgbClr val="000000"/>
                </a:solidFill>
                <a:latin typeface="Courier New"/>
                <a:ea typeface="Calibri"/>
                <a:cs typeface="Courier New"/>
                <a:sym typeface="Calibri"/>
              </a:rPr>
              <a:t>,</a:t>
            </a:r>
          </a:p>
          <a:p>
            <a:pPr>
              <a:lnSpc>
                <a:spcPct val="80000"/>
              </a:lnSpc>
              <a:spcBef>
                <a:spcPts val="100"/>
              </a:spcBef>
              <a:spcAft>
                <a:spcPts val="200"/>
              </a:spcAft>
              <a:buClr>
                <a:schemeClr val="dk1"/>
              </a:buClr>
              <a:buSzPct val="110000"/>
              <a:buNone/>
            </a:pPr>
            <a:r>
              <a:rPr lang="en-GB" sz="1100" b="1" dirty="0">
                <a:solidFill>
                  <a:srgbClr val="000000"/>
                </a:solidFill>
                <a:latin typeface="Courier New"/>
                <a:ea typeface="Calibri"/>
                <a:cs typeface="Courier New"/>
                <a:sym typeface="Calibri"/>
              </a:rPr>
              <a:t> </a:t>
            </a:r>
            <a:r>
              <a:rPr lang="en-GB" sz="1100" b="1" dirty="0" smtClean="0">
                <a:solidFill>
                  <a:srgbClr val="000000"/>
                </a:solidFill>
                <a:latin typeface="Courier New"/>
                <a:ea typeface="Calibri"/>
                <a:cs typeface="Courier New"/>
                <a:sym typeface="Calibri"/>
              </a:rPr>
              <a:t> {</a:t>
            </a:r>
            <a:endParaRPr lang="en" sz="1100" b="1" dirty="0">
              <a:solidFill>
                <a:srgbClr val="000000"/>
              </a:solidFill>
              <a:latin typeface="Courier New"/>
              <a:ea typeface="Calibri"/>
              <a:cs typeface="Courier New"/>
              <a:sym typeface="Calibri"/>
            </a:endParaRPr>
          </a:p>
          <a:p>
            <a:pPr>
              <a:lnSpc>
                <a:spcPct val="80000"/>
              </a:lnSpc>
              <a:spcBef>
                <a:spcPts val="100"/>
              </a:spcBef>
              <a:spcAft>
                <a:spcPts val="200"/>
              </a:spcAft>
              <a:buClr>
                <a:schemeClr val="dk1"/>
              </a:buClr>
              <a:buSzPct val="110000"/>
              <a:buNone/>
            </a:pPr>
            <a:r>
              <a:rPr lang="en" sz="1100" b="1" dirty="0">
                <a:solidFill>
                  <a:srgbClr val="000000"/>
                </a:solidFill>
                <a:latin typeface="Courier New"/>
                <a:ea typeface="Calibri"/>
                <a:cs typeface="Courier New"/>
                <a:sym typeface="Calibri"/>
              </a:rPr>
              <a:t>  </a:t>
            </a:r>
            <a:r>
              <a:rPr lang="en-GB" sz="1100" b="1" dirty="0" smtClean="0">
                <a:solidFill>
                  <a:srgbClr val="000000"/>
                </a:solidFill>
                <a:latin typeface="Courier New"/>
                <a:ea typeface="Calibri"/>
                <a:cs typeface="Courier New"/>
                <a:sym typeface="Calibri"/>
              </a:rPr>
              <a:t>  </a:t>
            </a:r>
            <a:r>
              <a:rPr lang="en" sz="1100" b="1" dirty="0" smtClean="0">
                <a:solidFill>
                  <a:srgbClr val="000000"/>
                </a:solidFill>
                <a:latin typeface="Courier New"/>
                <a:ea typeface="Calibri"/>
                <a:cs typeface="Courier New"/>
                <a:sym typeface="Calibri"/>
              </a:rPr>
              <a:t>"</a:t>
            </a:r>
            <a:r>
              <a:rPr lang="en" sz="1100" b="1" dirty="0">
                <a:solidFill>
                  <a:srgbClr val="000000"/>
                </a:solidFill>
                <a:latin typeface="Courier New"/>
                <a:ea typeface="Calibri"/>
                <a:cs typeface="Courier New"/>
                <a:sym typeface="Calibri"/>
              </a:rPr>
              <a:t>local": [</a:t>
            </a:r>
          </a:p>
          <a:p>
            <a:pPr>
              <a:lnSpc>
                <a:spcPct val="80000"/>
              </a:lnSpc>
              <a:spcBef>
                <a:spcPts val="100"/>
              </a:spcBef>
              <a:spcAft>
                <a:spcPts val="200"/>
              </a:spcAft>
              <a:buClr>
                <a:schemeClr val="dk1"/>
              </a:buClr>
              <a:buSzPct val="110000"/>
              <a:buNone/>
            </a:pPr>
            <a:r>
              <a:rPr lang="en" sz="1100" b="1" dirty="0">
                <a:solidFill>
                  <a:srgbClr val="000000"/>
                </a:solidFill>
                <a:latin typeface="Courier New"/>
                <a:ea typeface="Calibri"/>
                <a:cs typeface="Courier New"/>
                <a:sym typeface="Calibri"/>
              </a:rPr>
              <a:t>  </a:t>
            </a:r>
            <a:r>
              <a:rPr lang="en-GB" sz="1100" b="1" dirty="0" smtClean="0">
                <a:solidFill>
                  <a:srgbClr val="000000"/>
                </a:solidFill>
                <a:latin typeface="Courier New"/>
                <a:ea typeface="Calibri"/>
                <a:cs typeface="Courier New"/>
                <a:sym typeface="Calibri"/>
              </a:rPr>
              <a:t>    </a:t>
            </a:r>
            <a:r>
              <a:rPr lang="en" sz="1100" b="1" dirty="0" smtClean="0">
                <a:solidFill>
                  <a:srgbClr val="000000"/>
                </a:solidFill>
                <a:latin typeface="Courier New"/>
                <a:ea typeface="Calibri"/>
                <a:cs typeface="Courier New"/>
                <a:sym typeface="Calibri"/>
              </a:rPr>
              <a:t>{</a:t>
            </a:r>
            <a:r>
              <a:rPr lang="en-GB" sz="1100" b="1" dirty="0" smtClean="0">
                <a:solidFill>
                  <a:srgbClr val="000000"/>
                </a:solidFill>
                <a:latin typeface="Courier New"/>
                <a:ea typeface="Calibri"/>
                <a:cs typeface="Courier New"/>
                <a:sym typeface="Calibri"/>
              </a:rPr>
              <a:t> </a:t>
            </a:r>
          </a:p>
          <a:p>
            <a:pPr>
              <a:lnSpc>
                <a:spcPct val="80000"/>
              </a:lnSpc>
              <a:spcBef>
                <a:spcPts val="100"/>
              </a:spcBef>
              <a:spcAft>
                <a:spcPts val="200"/>
              </a:spcAft>
              <a:buClr>
                <a:schemeClr val="dk1"/>
              </a:buClr>
              <a:buSzPct val="110000"/>
              <a:buNone/>
            </a:pPr>
            <a:r>
              <a:rPr lang="en-GB" sz="1100" b="1" dirty="0">
                <a:solidFill>
                  <a:srgbClr val="000000"/>
                </a:solidFill>
                <a:latin typeface="Courier New"/>
                <a:ea typeface="Calibri"/>
                <a:cs typeface="Courier New"/>
                <a:sym typeface="Calibri"/>
              </a:rPr>
              <a:t> </a:t>
            </a:r>
            <a:r>
              <a:rPr lang="en-GB" sz="1100" b="1" dirty="0" smtClean="0">
                <a:solidFill>
                  <a:srgbClr val="000000"/>
                </a:solidFill>
                <a:latin typeface="Courier New"/>
                <a:ea typeface="Calibri"/>
                <a:cs typeface="Courier New"/>
                <a:sym typeface="Calibri"/>
              </a:rPr>
              <a:t>       </a:t>
            </a:r>
            <a:r>
              <a:rPr lang="en" sz="1100" b="1" dirty="0" smtClean="0">
                <a:solidFill>
                  <a:srgbClr val="000000"/>
                </a:solidFill>
                <a:latin typeface="Courier New"/>
                <a:ea typeface="Calibri"/>
                <a:cs typeface="Courier New"/>
                <a:sym typeface="Calibri"/>
              </a:rPr>
              <a:t>"</a:t>
            </a:r>
            <a:r>
              <a:rPr lang="en" sz="1100" b="1" dirty="0">
                <a:solidFill>
                  <a:srgbClr val="000000"/>
                </a:solidFill>
                <a:latin typeface="Courier New"/>
                <a:ea typeface="Calibri"/>
                <a:cs typeface="Courier New"/>
                <a:sym typeface="Calibri"/>
              </a:rPr>
              <a:t>group": </a:t>
            </a:r>
            <a:r>
              <a:rPr lang="en" sz="1100" b="1" dirty="0" smtClean="0">
                <a:solidFill>
                  <a:srgbClr val="000000"/>
                </a:solidFill>
                <a:latin typeface="Courier New"/>
                <a:ea typeface="Calibri"/>
                <a:cs typeface="Courier New"/>
                <a:sym typeface="Calibri"/>
              </a:rPr>
              <a:t>{</a:t>
            </a:r>
            <a:r>
              <a:rPr lang="en-GB" sz="1100" b="1" dirty="0" smtClean="0">
                <a:solidFill>
                  <a:srgbClr val="000000"/>
                </a:solidFill>
                <a:latin typeface="Courier New"/>
                <a:ea typeface="Calibri"/>
                <a:cs typeface="Courier New"/>
                <a:sym typeface="Calibri"/>
              </a:rPr>
              <a:t> </a:t>
            </a:r>
            <a:r>
              <a:rPr lang="en" sz="1100" b="1" dirty="0" smtClean="0">
                <a:solidFill>
                  <a:srgbClr val="000000"/>
                </a:solidFill>
                <a:latin typeface="Courier New"/>
                <a:ea typeface="Calibri"/>
                <a:cs typeface="Courier New"/>
                <a:sym typeface="Calibri"/>
              </a:rPr>
              <a:t>"</a:t>
            </a:r>
            <a:r>
              <a:rPr lang="en" sz="1100" b="1" dirty="0">
                <a:solidFill>
                  <a:srgbClr val="000000"/>
                </a:solidFill>
                <a:latin typeface="Courier New"/>
                <a:ea typeface="Calibri"/>
                <a:cs typeface="Courier New"/>
                <a:sym typeface="Calibri"/>
              </a:rPr>
              <a:t>id": "</a:t>
            </a:r>
            <a:r>
              <a:rPr lang="en" sz="1100" b="1" dirty="0" smtClean="0">
                <a:solidFill>
                  <a:srgbClr val="000000"/>
                </a:solidFill>
                <a:latin typeface="Courier New"/>
                <a:ea typeface="Calibri"/>
                <a:cs typeface="Courier New"/>
                <a:sym typeface="Calibri"/>
              </a:rPr>
              <a:t>developers”</a:t>
            </a:r>
            <a:r>
              <a:rPr lang="en-GB" sz="1100" b="1" dirty="0" smtClean="0">
                <a:solidFill>
                  <a:srgbClr val="000000"/>
                </a:solidFill>
                <a:latin typeface="Courier New"/>
                <a:ea typeface="Calibri"/>
                <a:cs typeface="Courier New"/>
                <a:sym typeface="Calibri"/>
              </a:rPr>
              <a:t> </a:t>
            </a:r>
            <a:r>
              <a:rPr lang="en" sz="1100" b="1" dirty="0" smtClean="0">
                <a:solidFill>
                  <a:srgbClr val="000000"/>
                </a:solidFill>
                <a:latin typeface="Courier New"/>
                <a:ea typeface="Calibri"/>
                <a:cs typeface="Courier New"/>
                <a:sym typeface="Calibri"/>
              </a:rPr>
              <a:t>}</a:t>
            </a:r>
            <a:r>
              <a:rPr lang="en-GB" sz="1100" b="1" dirty="0" smtClean="0">
                <a:solidFill>
                  <a:srgbClr val="000000"/>
                </a:solidFill>
                <a:latin typeface="Courier New"/>
                <a:ea typeface="Calibri"/>
                <a:cs typeface="Courier New"/>
                <a:sym typeface="Calibri"/>
              </a:rPr>
              <a:t> </a:t>
            </a:r>
          </a:p>
          <a:p>
            <a:pPr>
              <a:lnSpc>
                <a:spcPct val="80000"/>
              </a:lnSpc>
              <a:spcBef>
                <a:spcPts val="100"/>
              </a:spcBef>
              <a:spcAft>
                <a:spcPts val="200"/>
              </a:spcAft>
              <a:buClr>
                <a:schemeClr val="dk1"/>
              </a:buClr>
              <a:buSzPct val="110000"/>
              <a:buNone/>
            </a:pPr>
            <a:r>
              <a:rPr lang="en-GB" sz="1100" b="1" dirty="0" smtClean="0">
                <a:solidFill>
                  <a:srgbClr val="000000"/>
                </a:solidFill>
                <a:latin typeface="Courier New"/>
                <a:ea typeface="Calibri"/>
                <a:cs typeface="Courier New"/>
                <a:sym typeface="Calibri"/>
              </a:rPr>
              <a:t>      </a:t>
            </a:r>
            <a:r>
              <a:rPr lang="en" sz="1100" b="1" dirty="0" smtClean="0">
                <a:solidFill>
                  <a:srgbClr val="000000"/>
                </a:solidFill>
                <a:latin typeface="Courier New"/>
                <a:ea typeface="Calibri"/>
                <a:cs typeface="Courier New"/>
                <a:sym typeface="Calibri"/>
              </a:rPr>
              <a:t>}</a:t>
            </a:r>
          </a:p>
          <a:p>
            <a:pPr>
              <a:lnSpc>
                <a:spcPct val="80000"/>
              </a:lnSpc>
              <a:spcBef>
                <a:spcPts val="100"/>
              </a:spcBef>
              <a:spcAft>
                <a:spcPts val="200"/>
              </a:spcAft>
              <a:buClr>
                <a:schemeClr val="dk1"/>
              </a:buClr>
              <a:buSzPct val="110000"/>
              <a:buNone/>
            </a:pPr>
            <a:r>
              <a:rPr lang="en" sz="1100" b="1" dirty="0" smtClean="0">
                <a:solidFill>
                  <a:srgbClr val="000000"/>
                </a:solidFill>
                <a:latin typeface="Courier New"/>
                <a:ea typeface="Calibri"/>
                <a:cs typeface="Courier New"/>
                <a:sym typeface="Calibri"/>
              </a:rPr>
              <a:t>  </a:t>
            </a:r>
            <a:r>
              <a:rPr lang="en-GB" sz="1100" b="1" dirty="0" smtClean="0">
                <a:solidFill>
                  <a:srgbClr val="000000"/>
                </a:solidFill>
                <a:latin typeface="Courier New"/>
                <a:ea typeface="Calibri"/>
                <a:cs typeface="Courier New"/>
                <a:sym typeface="Calibri"/>
              </a:rPr>
              <a:t>  </a:t>
            </a:r>
            <a:r>
              <a:rPr lang="en" sz="1100" b="1" dirty="0" smtClean="0">
                <a:solidFill>
                  <a:srgbClr val="000000"/>
                </a:solidFill>
                <a:latin typeface="Courier New"/>
                <a:ea typeface="Calibri"/>
                <a:cs typeface="Courier New"/>
                <a:sym typeface="Calibri"/>
              </a:rPr>
              <a:t>],</a:t>
            </a:r>
          </a:p>
          <a:p>
            <a:pPr>
              <a:lnSpc>
                <a:spcPct val="80000"/>
              </a:lnSpc>
              <a:spcBef>
                <a:spcPts val="100"/>
              </a:spcBef>
              <a:spcAft>
                <a:spcPts val="200"/>
              </a:spcAft>
              <a:buClr>
                <a:schemeClr val="dk1"/>
              </a:buClr>
              <a:buSzPct val="110000"/>
              <a:buNone/>
            </a:pPr>
            <a:r>
              <a:rPr lang="en" sz="1100" b="1" dirty="0" smtClean="0">
                <a:solidFill>
                  <a:srgbClr val="000000"/>
                </a:solidFill>
                <a:latin typeface="Courier New"/>
                <a:ea typeface="Calibri"/>
                <a:cs typeface="Courier New"/>
                <a:sym typeface="Calibri"/>
              </a:rPr>
              <a:t>  </a:t>
            </a:r>
            <a:r>
              <a:rPr lang="en-GB" sz="1100" b="1" dirty="0" smtClean="0">
                <a:solidFill>
                  <a:srgbClr val="000000"/>
                </a:solidFill>
                <a:latin typeface="Courier New"/>
                <a:ea typeface="Calibri"/>
                <a:cs typeface="Courier New"/>
                <a:sym typeface="Calibri"/>
              </a:rPr>
              <a:t>  </a:t>
            </a:r>
            <a:r>
              <a:rPr lang="en" sz="1100" b="1" dirty="0" smtClean="0">
                <a:solidFill>
                  <a:srgbClr val="000000"/>
                </a:solidFill>
                <a:latin typeface="Courier New"/>
                <a:ea typeface="Calibri"/>
                <a:cs typeface="Courier New"/>
                <a:sym typeface="Calibri"/>
              </a:rPr>
              <a:t>"</a:t>
            </a:r>
            <a:r>
              <a:rPr lang="en" sz="1100" b="1" dirty="0">
                <a:solidFill>
                  <a:srgbClr val="000000"/>
                </a:solidFill>
                <a:latin typeface="Courier New"/>
                <a:ea typeface="Calibri"/>
                <a:cs typeface="Courier New"/>
                <a:sym typeface="Calibri"/>
              </a:rPr>
              <a:t>remote</a:t>
            </a:r>
            <a:r>
              <a:rPr lang="en" sz="1100" b="1" dirty="0" smtClean="0">
                <a:solidFill>
                  <a:srgbClr val="000000"/>
                </a:solidFill>
                <a:latin typeface="Courier New"/>
                <a:ea typeface="Calibri"/>
                <a:cs typeface="Courier New"/>
                <a:sym typeface="Calibri"/>
              </a:rPr>
              <a:t>":[</a:t>
            </a:r>
            <a:r>
              <a:rPr lang="en-GB" sz="1100" b="1" dirty="0" smtClean="0">
                <a:solidFill>
                  <a:srgbClr val="000000"/>
                </a:solidFill>
                <a:latin typeface="Courier New"/>
                <a:ea typeface="Calibri"/>
                <a:cs typeface="Courier New"/>
                <a:sym typeface="Calibri"/>
              </a:rPr>
              <a:t> </a:t>
            </a:r>
          </a:p>
          <a:p>
            <a:pPr>
              <a:lnSpc>
                <a:spcPct val="80000"/>
              </a:lnSpc>
              <a:spcBef>
                <a:spcPts val="100"/>
              </a:spcBef>
              <a:spcAft>
                <a:spcPts val="200"/>
              </a:spcAft>
              <a:buClr>
                <a:schemeClr val="dk1"/>
              </a:buClr>
              <a:buSzPct val="110000"/>
              <a:buNone/>
            </a:pPr>
            <a:r>
              <a:rPr lang="en-GB" sz="1100" b="1" dirty="0">
                <a:solidFill>
                  <a:srgbClr val="000000"/>
                </a:solidFill>
                <a:latin typeface="Courier New"/>
                <a:ea typeface="Calibri"/>
                <a:cs typeface="Courier New"/>
                <a:sym typeface="Calibri"/>
              </a:rPr>
              <a:t> </a:t>
            </a:r>
            <a:r>
              <a:rPr lang="en-GB" sz="1100" b="1" dirty="0" smtClean="0">
                <a:solidFill>
                  <a:srgbClr val="000000"/>
                </a:solidFill>
                <a:latin typeface="Courier New"/>
                <a:ea typeface="Calibri"/>
                <a:cs typeface="Courier New"/>
                <a:sym typeface="Calibri"/>
              </a:rPr>
              <a:t>     </a:t>
            </a:r>
            <a:r>
              <a:rPr lang="en" sz="1100" b="1" dirty="0" smtClean="0">
                <a:solidFill>
                  <a:srgbClr val="000000"/>
                </a:solidFill>
                <a:latin typeface="Courier New"/>
                <a:ea typeface="Calibri"/>
                <a:cs typeface="Courier New"/>
                <a:sym typeface="Calibri"/>
              </a:rPr>
              <a:t>{</a:t>
            </a:r>
            <a:r>
              <a:rPr lang="en-GB" sz="1100" b="1" dirty="0" smtClean="0">
                <a:solidFill>
                  <a:srgbClr val="000000"/>
                </a:solidFill>
                <a:latin typeface="Courier New"/>
                <a:ea typeface="Calibri"/>
                <a:cs typeface="Courier New"/>
                <a:sym typeface="Calibri"/>
              </a:rPr>
              <a:t> </a:t>
            </a:r>
          </a:p>
          <a:p>
            <a:pPr>
              <a:lnSpc>
                <a:spcPct val="80000"/>
              </a:lnSpc>
              <a:spcBef>
                <a:spcPts val="100"/>
              </a:spcBef>
              <a:spcAft>
                <a:spcPts val="200"/>
              </a:spcAft>
              <a:buClr>
                <a:schemeClr val="dk1"/>
              </a:buClr>
              <a:buSzPct val="110000"/>
              <a:buNone/>
            </a:pPr>
            <a:r>
              <a:rPr lang="en-GB" sz="1100" b="1" dirty="0">
                <a:solidFill>
                  <a:srgbClr val="000000"/>
                </a:solidFill>
                <a:latin typeface="Courier New"/>
                <a:ea typeface="Calibri"/>
                <a:cs typeface="Courier New"/>
                <a:sym typeface="Calibri"/>
              </a:rPr>
              <a:t> </a:t>
            </a:r>
            <a:r>
              <a:rPr lang="en-GB" sz="1100" b="1" dirty="0" smtClean="0">
                <a:solidFill>
                  <a:srgbClr val="000000"/>
                </a:solidFill>
                <a:latin typeface="Courier New"/>
                <a:ea typeface="Calibri"/>
                <a:cs typeface="Courier New"/>
                <a:sym typeface="Calibri"/>
              </a:rPr>
              <a:t>       </a:t>
            </a:r>
            <a:r>
              <a:rPr lang="en" sz="1100" b="1" dirty="0" smtClean="0">
                <a:solidFill>
                  <a:srgbClr val="000000"/>
                </a:solidFill>
                <a:latin typeface="Courier New"/>
                <a:ea typeface="Calibri"/>
                <a:cs typeface="Courier New"/>
                <a:sym typeface="Calibri"/>
              </a:rPr>
              <a:t>"</a:t>
            </a:r>
            <a:r>
              <a:rPr lang="en" sz="1100" b="1" dirty="0">
                <a:solidFill>
                  <a:srgbClr val="000000"/>
                </a:solidFill>
                <a:latin typeface="Courier New"/>
                <a:ea typeface="Calibri"/>
                <a:cs typeface="Courier New"/>
                <a:sym typeface="Calibri"/>
              </a:rPr>
              <a:t>type": "</a:t>
            </a:r>
            <a:r>
              <a:rPr lang="en" sz="1100" b="1" dirty="0" smtClean="0">
                <a:solidFill>
                  <a:srgbClr val="000000"/>
                </a:solidFill>
                <a:latin typeface="Courier New"/>
                <a:ea typeface="Calibri"/>
                <a:cs typeface="Courier New"/>
                <a:sym typeface="Calibri"/>
              </a:rPr>
              <a:t>ADFS_DEP”,</a:t>
            </a:r>
            <a:r>
              <a:rPr lang="en-GB" sz="1100" b="1" dirty="0" smtClean="0">
                <a:solidFill>
                  <a:srgbClr val="000000"/>
                </a:solidFill>
                <a:latin typeface="Courier New"/>
                <a:ea typeface="Calibri"/>
                <a:cs typeface="Courier New"/>
                <a:sym typeface="Calibri"/>
              </a:rPr>
              <a:t> </a:t>
            </a:r>
          </a:p>
          <a:p>
            <a:pPr>
              <a:lnSpc>
                <a:spcPct val="80000"/>
              </a:lnSpc>
              <a:spcBef>
                <a:spcPts val="100"/>
              </a:spcBef>
              <a:spcAft>
                <a:spcPts val="200"/>
              </a:spcAft>
              <a:buClr>
                <a:schemeClr val="dk1"/>
              </a:buClr>
              <a:buSzPct val="110000"/>
              <a:buNone/>
            </a:pPr>
            <a:r>
              <a:rPr lang="en-GB" sz="1100" b="1" dirty="0">
                <a:solidFill>
                  <a:srgbClr val="000000"/>
                </a:solidFill>
                <a:latin typeface="Courier New"/>
                <a:ea typeface="Calibri"/>
                <a:cs typeface="Courier New"/>
                <a:sym typeface="Calibri"/>
              </a:rPr>
              <a:t> </a:t>
            </a:r>
            <a:r>
              <a:rPr lang="en-GB" sz="1100" b="1" dirty="0" smtClean="0">
                <a:solidFill>
                  <a:srgbClr val="000000"/>
                </a:solidFill>
                <a:latin typeface="Courier New"/>
                <a:ea typeface="Calibri"/>
                <a:cs typeface="Courier New"/>
                <a:sym typeface="Calibri"/>
              </a:rPr>
              <a:t>       </a:t>
            </a:r>
            <a:r>
              <a:rPr lang="en" sz="1100" b="1" dirty="0" smtClean="0">
                <a:solidFill>
                  <a:srgbClr val="000000"/>
                </a:solidFill>
                <a:latin typeface="Courier New"/>
                <a:ea typeface="Calibri"/>
                <a:cs typeface="Courier New"/>
                <a:sym typeface="Calibri"/>
              </a:rPr>
              <a:t>"</a:t>
            </a:r>
            <a:r>
              <a:rPr lang="en" sz="1100" b="1" dirty="0">
                <a:solidFill>
                  <a:srgbClr val="000000"/>
                </a:solidFill>
                <a:latin typeface="Courier New"/>
                <a:ea typeface="Calibri"/>
                <a:cs typeface="Courier New"/>
                <a:sym typeface="Calibri"/>
              </a:rPr>
              <a:t>any_one_of": ["IT/OIS"]</a:t>
            </a:r>
          </a:p>
          <a:p>
            <a:pPr>
              <a:lnSpc>
                <a:spcPct val="80000"/>
              </a:lnSpc>
              <a:spcBef>
                <a:spcPts val="100"/>
              </a:spcBef>
              <a:spcAft>
                <a:spcPts val="200"/>
              </a:spcAft>
              <a:buClr>
                <a:schemeClr val="dk1"/>
              </a:buClr>
              <a:buSzPct val="110000"/>
              <a:buNone/>
            </a:pPr>
            <a:r>
              <a:rPr lang="en" sz="1100" b="1" dirty="0">
                <a:solidFill>
                  <a:srgbClr val="000000"/>
                </a:solidFill>
                <a:latin typeface="Courier New"/>
                <a:ea typeface="Calibri"/>
                <a:cs typeface="Courier New"/>
                <a:sym typeface="Calibri"/>
              </a:rPr>
              <a:t>    </a:t>
            </a:r>
            <a:r>
              <a:rPr lang="en-GB" sz="1100" b="1" dirty="0" smtClean="0">
                <a:solidFill>
                  <a:srgbClr val="000000"/>
                </a:solidFill>
                <a:latin typeface="Courier New"/>
                <a:ea typeface="Calibri"/>
                <a:cs typeface="Courier New"/>
                <a:sym typeface="Calibri"/>
              </a:rPr>
              <a:t>  </a:t>
            </a:r>
            <a:r>
              <a:rPr lang="en" sz="1100" b="1" dirty="0" smtClean="0">
                <a:solidFill>
                  <a:srgbClr val="000000"/>
                </a:solidFill>
                <a:latin typeface="Courier New"/>
                <a:ea typeface="Calibri"/>
                <a:cs typeface="Courier New"/>
                <a:sym typeface="Calibri"/>
              </a:rPr>
              <a:t>},</a:t>
            </a:r>
            <a:endParaRPr lang="en" sz="1100" b="1" dirty="0">
              <a:solidFill>
                <a:srgbClr val="000000"/>
              </a:solidFill>
              <a:latin typeface="Courier New"/>
              <a:ea typeface="Calibri"/>
              <a:cs typeface="Courier New"/>
              <a:sym typeface="Calibri"/>
            </a:endParaRPr>
          </a:p>
          <a:p>
            <a:pPr>
              <a:lnSpc>
                <a:spcPct val="80000"/>
              </a:lnSpc>
              <a:spcBef>
                <a:spcPts val="100"/>
              </a:spcBef>
              <a:spcAft>
                <a:spcPts val="200"/>
              </a:spcAft>
              <a:buClr>
                <a:schemeClr val="dk1"/>
              </a:buClr>
              <a:buSzPct val="110000"/>
              <a:buNone/>
            </a:pPr>
            <a:r>
              <a:rPr lang="en" sz="1100" b="1" dirty="0">
                <a:solidFill>
                  <a:srgbClr val="000000"/>
                </a:solidFill>
                <a:latin typeface="Courier New"/>
                <a:ea typeface="Calibri"/>
                <a:cs typeface="Courier New"/>
                <a:sym typeface="Calibri"/>
              </a:rPr>
              <a:t>    </a:t>
            </a:r>
            <a:r>
              <a:rPr lang="en-GB" sz="1100" b="1" dirty="0" smtClean="0">
                <a:solidFill>
                  <a:srgbClr val="000000"/>
                </a:solidFill>
                <a:latin typeface="Courier New"/>
                <a:ea typeface="Calibri"/>
                <a:cs typeface="Courier New"/>
                <a:sym typeface="Calibri"/>
              </a:rPr>
              <a:t>  </a:t>
            </a:r>
            <a:r>
              <a:rPr lang="en" sz="1100" b="1" dirty="0" smtClean="0">
                <a:solidFill>
                  <a:srgbClr val="000000"/>
                </a:solidFill>
                <a:latin typeface="Courier New"/>
                <a:ea typeface="Calibri"/>
                <a:cs typeface="Courier New"/>
                <a:sym typeface="Calibri"/>
              </a:rPr>
              <a:t>{</a:t>
            </a:r>
            <a:r>
              <a:rPr lang="en-GB" sz="1100" b="1" dirty="0" smtClean="0">
                <a:solidFill>
                  <a:srgbClr val="000000"/>
                </a:solidFill>
                <a:latin typeface="Courier New"/>
                <a:ea typeface="Calibri"/>
                <a:cs typeface="Courier New"/>
                <a:sym typeface="Calibri"/>
              </a:rPr>
              <a:t> </a:t>
            </a:r>
          </a:p>
          <a:p>
            <a:pPr>
              <a:lnSpc>
                <a:spcPct val="80000"/>
              </a:lnSpc>
              <a:spcBef>
                <a:spcPts val="100"/>
              </a:spcBef>
              <a:spcAft>
                <a:spcPts val="200"/>
              </a:spcAft>
              <a:buClr>
                <a:schemeClr val="dk1"/>
              </a:buClr>
              <a:buSzPct val="110000"/>
              <a:buNone/>
            </a:pPr>
            <a:r>
              <a:rPr lang="en-GB" sz="1100" b="1" dirty="0">
                <a:solidFill>
                  <a:srgbClr val="000000"/>
                </a:solidFill>
                <a:latin typeface="Courier New"/>
                <a:ea typeface="Calibri"/>
                <a:cs typeface="Courier New"/>
                <a:sym typeface="Calibri"/>
              </a:rPr>
              <a:t> </a:t>
            </a:r>
            <a:r>
              <a:rPr lang="en-GB" sz="1100" b="1" dirty="0" smtClean="0">
                <a:solidFill>
                  <a:srgbClr val="000000"/>
                </a:solidFill>
                <a:latin typeface="Courier New"/>
                <a:ea typeface="Calibri"/>
                <a:cs typeface="Courier New"/>
                <a:sym typeface="Calibri"/>
              </a:rPr>
              <a:t>       </a:t>
            </a:r>
            <a:r>
              <a:rPr lang="en" sz="1100" b="1" dirty="0" smtClean="0">
                <a:solidFill>
                  <a:srgbClr val="000000"/>
                </a:solidFill>
                <a:latin typeface="Courier New"/>
                <a:ea typeface="Calibri"/>
                <a:cs typeface="Courier New"/>
                <a:sym typeface="Calibri"/>
              </a:rPr>
              <a:t>"</a:t>
            </a:r>
            <a:r>
              <a:rPr lang="en" sz="1100" b="1" dirty="0">
                <a:solidFill>
                  <a:srgbClr val="000000"/>
                </a:solidFill>
                <a:latin typeface="Courier New"/>
                <a:ea typeface="Calibri"/>
                <a:cs typeface="Courier New"/>
                <a:sym typeface="Calibri"/>
              </a:rPr>
              <a:t>type": "ADFS_LANGUAGE",</a:t>
            </a:r>
          </a:p>
          <a:p>
            <a:pPr>
              <a:lnSpc>
                <a:spcPct val="80000"/>
              </a:lnSpc>
              <a:spcBef>
                <a:spcPts val="100"/>
              </a:spcBef>
              <a:spcAft>
                <a:spcPts val="200"/>
              </a:spcAft>
              <a:buClr>
                <a:schemeClr val="dk1"/>
              </a:buClr>
              <a:buSzPct val="110000"/>
              <a:buNone/>
            </a:pPr>
            <a:r>
              <a:rPr lang="en" sz="1100" b="1" dirty="0">
                <a:solidFill>
                  <a:srgbClr val="000000"/>
                </a:solidFill>
                <a:latin typeface="Courier New"/>
                <a:ea typeface="Calibri"/>
                <a:cs typeface="Courier New"/>
                <a:sym typeface="Calibri"/>
              </a:rPr>
              <a:t>   </a:t>
            </a:r>
            <a:r>
              <a:rPr lang="en-GB" sz="1100" b="1" dirty="0" smtClean="0">
                <a:solidFill>
                  <a:srgbClr val="000000"/>
                </a:solidFill>
                <a:latin typeface="Courier New"/>
                <a:ea typeface="Calibri"/>
                <a:cs typeface="Courier New"/>
                <a:sym typeface="Calibri"/>
              </a:rPr>
              <a:t> </a:t>
            </a:r>
            <a:r>
              <a:rPr lang="en" sz="1100" b="1" dirty="0" smtClean="0">
                <a:solidFill>
                  <a:srgbClr val="000000"/>
                </a:solidFill>
                <a:latin typeface="Courier New"/>
                <a:ea typeface="Calibri"/>
                <a:cs typeface="Courier New"/>
                <a:sym typeface="Calibri"/>
              </a:rPr>
              <a:t>  </a:t>
            </a:r>
            <a:r>
              <a:rPr lang="en-GB" sz="1100" b="1" dirty="0" smtClean="0">
                <a:solidFill>
                  <a:srgbClr val="000000"/>
                </a:solidFill>
                <a:latin typeface="Courier New"/>
                <a:ea typeface="Calibri"/>
                <a:cs typeface="Courier New"/>
                <a:sym typeface="Calibri"/>
              </a:rPr>
              <a:t>  </a:t>
            </a:r>
            <a:r>
              <a:rPr lang="en" sz="1100" b="1" dirty="0" smtClean="0">
                <a:solidFill>
                  <a:srgbClr val="000000"/>
                </a:solidFill>
                <a:latin typeface="Courier New"/>
                <a:ea typeface="Calibri"/>
                <a:cs typeface="Courier New"/>
                <a:sym typeface="Calibri"/>
              </a:rPr>
              <a:t>"</a:t>
            </a:r>
            <a:r>
              <a:rPr lang="en" sz="1100" b="1" dirty="0">
                <a:solidFill>
                  <a:srgbClr val="000000"/>
                </a:solidFill>
                <a:latin typeface="Courier New"/>
                <a:ea typeface="Calibri"/>
                <a:cs typeface="Courier New"/>
                <a:sym typeface="Calibri"/>
              </a:rPr>
              <a:t>any_one_of": ["PL", "EN"]</a:t>
            </a:r>
          </a:p>
          <a:p>
            <a:pPr>
              <a:lnSpc>
                <a:spcPct val="80000"/>
              </a:lnSpc>
              <a:spcBef>
                <a:spcPts val="100"/>
              </a:spcBef>
              <a:spcAft>
                <a:spcPts val="200"/>
              </a:spcAft>
              <a:buClr>
                <a:schemeClr val="dk1"/>
              </a:buClr>
              <a:buSzPct val="110000"/>
              <a:buNone/>
            </a:pPr>
            <a:r>
              <a:rPr lang="en" sz="1100" b="1" dirty="0">
                <a:solidFill>
                  <a:srgbClr val="000000"/>
                </a:solidFill>
                <a:latin typeface="Courier New"/>
                <a:ea typeface="Calibri"/>
                <a:cs typeface="Courier New"/>
                <a:sym typeface="Calibri"/>
              </a:rPr>
              <a:t>   </a:t>
            </a:r>
            <a:r>
              <a:rPr lang="en-GB" sz="1100" b="1" dirty="0" smtClean="0">
                <a:solidFill>
                  <a:srgbClr val="000000"/>
                </a:solidFill>
                <a:latin typeface="Courier New"/>
                <a:ea typeface="Calibri"/>
                <a:cs typeface="Courier New"/>
                <a:sym typeface="Calibri"/>
              </a:rPr>
              <a:t>   </a:t>
            </a:r>
            <a:r>
              <a:rPr lang="en" sz="1100" b="1" dirty="0" smtClean="0">
                <a:solidFill>
                  <a:srgbClr val="000000"/>
                </a:solidFill>
                <a:latin typeface="Courier New"/>
                <a:ea typeface="Calibri"/>
                <a:cs typeface="Courier New"/>
                <a:sym typeface="Calibri"/>
              </a:rPr>
              <a:t>}</a:t>
            </a:r>
            <a:endParaRPr lang="en" sz="1100" b="1" dirty="0">
              <a:solidFill>
                <a:srgbClr val="000000"/>
              </a:solidFill>
              <a:latin typeface="Courier New"/>
              <a:ea typeface="Calibri"/>
              <a:cs typeface="Courier New"/>
              <a:sym typeface="Calibri"/>
            </a:endParaRPr>
          </a:p>
          <a:p>
            <a:pPr>
              <a:lnSpc>
                <a:spcPct val="80000"/>
              </a:lnSpc>
              <a:spcBef>
                <a:spcPts val="100"/>
              </a:spcBef>
              <a:spcAft>
                <a:spcPts val="200"/>
              </a:spcAft>
              <a:buClr>
                <a:schemeClr val="dk1"/>
              </a:buClr>
              <a:buSzPct val="110000"/>
              <a:buNone/>
            </a:pPr>
            <a:r>
              <a:rPr lang="en" sz="1100" b="1" dirty="0">
                <a:solidFill>
                  <a:srgbClr val="000000"/>
                </a:solidFill>
                <a:latin typeface="Courier New"/>
                <a:ea typeface="Calibri"/>
                <a:cs typeface="Courier New"/>
                <a:sym typeface="Calibri"/>
              </a:rPr>
              <a:t>   </a:t>
            </a:r>
            <a:r>
              <a:rPr lang="en-GB" sz="1100" b="1" dirty="0" smtClean="0">
                <a:solidFill>
                  <a:srgbClr val="000000"/>
                </a:solidFill>
                <a:latin typeface="Courier New"/>
                <a:ea typeface="Calibri"/>
                <a:cs typeface="Courier New"/>
                <a:sym typeface="Calibri"/>
              </a:rPr>
              <a:t> </a:t>
            </a:r>
            <a:r>
              <a:rPr lang="en" sz="1100" b="1" dirty="0" smtClean="0">
                <a:solidFill>
                  <a:srgbClr val="000000"/>
                </a:solidFill>
                <a:latin typeface="Courier New"/>
                <a:ea typeface="Calibri"/>
                <a:cs typeface="Courier New"/>
                <a:sym typeface="Calibri"/>
              </a:rPr>
              <a:t>]</a:t>
            </a:r>
            <a:endParaRPr lang="en" sz="1100" b="1" dirty="0">
              <a:solidFill>
                <a:srgbClr val="000000"/>
              </a:solidFill>
              <a:latin typeface="Courier New"/>
              <a:ea typeface="Calibri"/>
              <a:cs typeface="Courier New"/>
              <a:sym typeface="Calibri"/>
            </a:endParaRPr>
          </a:p>
          <a:p>
            <a:pPr>
              <a:lnSpc>
                <a:spcPct val="80000"/>
              </a:lnSpc>
              <a:spcBef>
                <a:spcPts val="100"/>
              </a:spcBef>
              <a:spcAft>
                <a:spcPts val="200"/>
              </a:spcAft>
              <a:buClr>
                <a:schemeClr val="dk1"/>
              </a:buClr>
              <a:buSzPct val="110000"/>
              <a:buNone/>
            </a:pPr>
            <a:r>
              <a:rPr lang="en" sz="1100" b="1" dirty="0">
                <a:solidFill>
                  <a:srgbClr val="000000"/>
                </a:solidFill>
                <a:latin typeface="Courier New"/>
                <a:ea typeface="Calibri"/>
                <a:cs typeface="Courier New"/>
                <a:sym typeface="Calibri"/>
              </a:rPr>
              <a:t> </a:t>
            </a:r>
            <a:r>
              <a:rPr lang="en" sz="1100" b="1" dirty="0" smtClean="0">
                <a:solidFill>
                  <a:srgbClr val="000000"/>
                </a:solidFill>
                <a:latin typeface="Courier New"/>
                <a:ea typeface="Calibri"/>
                <a:cs typeface="Courier New"/>
                <a:sym typeface="Calibri"/>
              </a:rPr>
              <a:t> }</a:t>
            </a:r>
            <a:endParaRPr lang="en" sz="1100" b="1" dirty="0">
              <a:solidFill>
                <a:srgbClr val="000000"/>
              </a:solidFill>
              <a:latin typeface="Courier New"/>
              <a:ea typeface="Calibri"/>
              <a:cs typeface="Courier New"/>
              <a:sym typeface="Calibri"/>
            </a:endParaRPr>
          </a:p>
          <a:p>
            <a:pPr>
              <a:lnSpc>
                <a:spcPct val="80000"/>
              </a:lnSpc>
              <a:spcBef>
                <a:spcPts val="100"/>
              </a:spcBef>
              <a:spcAft>
                <a:spcPts val="200"/>
              </a:spcAft>
              <a:buClr>
                <a:schemeClr val="dk1"/>
              </a:buClr>
              <a:buSzPct val="110000"/>
              <a:buNone/>
            </a:pPr>
            <a:r>
              <a:rPr lang="en" sz="1100" b="1" dirty="0" smtClean="0">
                <a:solidFill>
                  <a:srgbClr val="000000"/>
                </a:solidFill>
                <a:latin typeface="Courier New"/>
                <a:ea typeface="Calibri"/>
                <a:cs typeface="Courier New"/>
                <a:sym typeface="Calibri"/>
              </a:rPr>
              <a:t>]</a:t>
            </a:r>
            <a:endParaRPr lang="en" sz="1100" b="1" dirty="0">
              <a:solidFill>
                <a:srgbClr val="000000"/>
              </a:solidFill>
              <a:latin typeface="Courier New"/>
              <a:ea typeface="Calibri"/>
              <a:cs typeface="Courier New"/>
              <a:sym typeface="Calibri"/>
            </a:endParaRPr>
          </a:p>
        </p:txBody>
      </p:sp>
      <p:sp>
        <p:nvSpPr>
          <p:cNvPr id="7" name="Right Bracket 6"/>
          <p:cNvSpPr/>
          <p:nvPr/>
        </p:nvSpPr>
        <p:spPr>
          <a:xfrm>
            <a:off x="5520523" y="1463821"/>
            <a:ext cx="87057" cy="1607925"/>
          </a:xfrm>
          <a:prstGeom prst="rightBracke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09978" y="1361362"/>
            <a:ext cx="751809" cy="369332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b="1" dirty="0" smtClean="0">
                <a:latin typeface="Arial"/>
                <a:cs typeface="Arial"/>
              </a:rPr>
              <a:t>Rule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05534" y="1964607"/>
            <a:ext cx="4615114" cy="24622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en" sz="1600" dirty="0">
                <a:latin typeface="Arial"/>
                <a:ea typeface="Calibri"/>
                <a:cs typeface="Arial"/>
                <a:sym typeface="Calibri"/>
              </a:rPr>
              <a:t>Map 0th </a:t>
            </a:r>
            <a:r>
              <a:rPr lang="en" sz="1600" dirty="0" smtClean="0">
                <a:latin typeface="Arial"/>
                <a:ea typeface="Calibri"/>
                <a:cs typeface="Arial"/>
                <a:sym typeface="Calibri"/>
              </a:rPr>
              <a:t>attribute</a:t>
            </a:r>
            <a:r>
              <a:rPr lang="en-GB" sz="1600" dirty="0" smtClean="0">
                <a:latin typeface="Arial"/>
                <a:ea typeface="Calibri"/>
                <a:cs typeface="Arial"/>
                <a:sym typeface="Calibri"/>
              </a:rPr>
              <a:t> </a:t>
            </a:r>
            <a:r>
              <a:rPr lang="en" sz="1600" dirty="0" smtClean="0">
                <a:latin typeface="Arial"/>
                <a:ea typeface="Calibri"/>
                <a:cs typeface="Arial"/>
                <a:sym typeface="Calibri"/>
              </a:rPr>
              <a:t>from </a:t>
            </a:r>
            <a:r>
              <a:rPr lang="en" sz="1600" dirty="0">
                <a:latin typeface="Arial"/>
                <a:ea typeface="Calibri"/>
                <a:cs typeface="Arial"/>
                <a:sym typeface="Calibri"/>
              </a:rPr>
              <a:t>‘remote</a:t>
            </a:r>
            <a:r>
              <a:rPr lang="en" sz="1600" dirty="0" smtClean="0">
                <a:latin typeface="Arial"/>
                <a:ea typeface="Calibri"/>
                <a:cs typeface="Arial"/>
                <a:sym typeface="Calibri"/>
              </a:rPr>
              <a:t>’</a:t>
            </a:r>
            <a:endParaRPr lang="en" sz="1600" dirty="0">
              <a:latin typeface="Arial"/>
              <a:ea typeface="Calibri"/>
              <a:cs typeface="Arial"/>
              <a:sym typeface="Calibri"/>
            </a:endParaRPr>
          </a:p>
        </p:txBody>
      </p:sp>
      <p:sp>
        <p:nvSpPr>
          <p:cNvPr id="10" name="Right Bracket 9"/>
          <p:cNvSpPr/>
          <p:nvPr/>
        </p:nvSpPr>
        <p:spPr>
          <a:xfrm>
            <a:off x="5793978" y="1779583"/>
            <a:ext cx="174114" cy="585492"/>
          </a:xfrm>
          <a:prstGeom prst="rightBracke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105534" y="2641415"/>
            <a:ext cx="4617998" cy="24622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en-GB" sz="1600" dirty="0" smtClean="0">
                <a:latin typeface="Arial"/>
                <a:ea typeface="Calibri"/>
                <a:cs typeface="Arial"/>
                <a:sym typeface="Calibri"/>
              </a:rPr>
              <a:t>Use ADFS_LOGIN</a:t>
            </a:r>
            <a:endParaRPr lang="en" sz="1600" dirty="0">
              <a:latin typeface="Arial"/>
              <a:ea typeface="Calibri"/>
              <a:cs typeface="Arial"/>
              <a:sym typeface="Calibri"/>
            </a:endParaRPr>
          </a:p>
        </p:txBody>
      </p:sp>
      <p:sp>
        <p:nvSpPr>
          <p:cNvPr id="12" name="Right Bracket 11"/>
          <p:cNvSpPr/>
          <p:nvPr/>
        </p:nvSpPr>
        <p:spPr>
          <a:xfrm>
            <a:off x="5793978" y="2426528"/>
            <a:ext cx="174114" cy="645218"/>
          </a:xfrm>
          <a:prstGeom prst="rightBracket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Bracket 13"/>
          <p:cNvSpPr/>
          <p:nvPr/>
        </p:nvSpPr>
        <p:spPr>
          <a:xfrm>
            <a:off x="5793978" y="3266335"/>
            <a:ext cx="174114" cy="891015"/>
          </a:xfrm>
          <a:prstGeom prst="rightBracke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Bracket 14"/>
          <p:cNvSpPr/>
          <p:nvPr/>
        </p:nvSpPr>
        <p:spPr>
          <a:xfrm>
            <a:off x="5793978" y="4412183"/>
            <a:ext cx="174114" cy="1322370"/>
          </a:xfrm>
          <a:prstGeom prst="rightBracke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105534" y="3604120"/>
            <a:ext cx="4617998" cy="24622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en-GB" sz="1600" dirty="0" smtClean="0">
                <a:latin typeface="Arial"/>
                <a:ea typeface="Calibri"/>
                <a:cs typeface="Arial"/>
                <a:sym typeface="Calibri"/>
              </a:rPr>
              <a:t>Assign group “developers”</a:t>
            </a:r>
            <a:endParaRPr lang="en" sz="1600" dirty="0">
              <a:latin typeface="Arial"/>
              <a:ea typeface="Calibri"/>
              <a:cs typeface="Arial"/>
              <a:sym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05534" y="4665564"/>
            <a:ext cx="4615114" cy="87716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3000"/>
              </a:spcAft>
            </a:pPr>
            <a:r>
              <a:rPr lang="en-US" sz="1600" dirty="0" smtClean="0">
                <a:latin typeface="Arial"/>
                <a:cs typeface="Arial"/>
              </a:rPr>
              <a:t>If </a:t>
            </a:r>
            <a:r>
              <a:rPr lang="en-US" sz="1600" dirty="0">
                <a:latin typeface="Arial"/>
                <a:cs typeface="Arial"/>
              </a:rPr>
              <a:t>ADFS_DEP is “IT/OIS</a:t>
            </a:r>
            <a:r>
              <a:rPr lang="en-US" sz="1600" dirty="0" smtClean="0">
                <a:latin typeface="Arial"/>
                <a:cs typeface="Arial"/>
              </a:rPr>
              <a:t>”…</a:t>
            </a:r>
          </a:p>
          <a:p>
            <a:pPr>
              <a:spcAft>
                <a:spcPts val="1800"/>
              </a:spcAft>
            </a:pPr>
            <a:r>
              <a:rPr lang="en-US" sz="1600" dirty="0" smtClean="0">
                <a:latin typeface="Arial"/>
                <a:cs typeface="Arial"/>
              </a:rPr>
              <a:t>.... and </a:t>
            </a:r>
            <a:r>
              <a:rPr lang="en-US" sz="1600" dirty="0">
                <a:latin typeface="Arial"/>
                <a:cs typeface="Arial"/>
              </a:rPr>
              <a:t>ADFS_LANGUAGE is either “PL” or “EN” </a:t>
            </a:r>
          </a:p>
        </p:txBody>
      </p:sp>
      <p:sp>
        <p:nvSpPr>
          <p:cNvPr id="16" name="Right Bracket 15"/>
          <p:cNvSpPr/>
          <p:nvPr/>
        </p:nvSpPr>
        <p:spPr>
          <a:xfrm>
            <a:off x="5509623" y="3224146"/>
            <a:ext cx="97957" cy="2770254"/>
          </a:xfrm>
          <a:prstGeom prst="rightBracke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809978" y="3039480"/>
            <a:ext cx="666949" cy="369332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b="1" dirty="0" smtClean="0">
                <a:latin typeface="Arial"/>
                <a:cs typeface="Arial"/>
              </a:rPr>
              <a:t>Rule</a:t>
            </a:r>
          </a:p>
        </p:txBody>
      </p:sp>
    </p:spTree>
    <p:extLst>
      <p:ext uri="{BB962C8B-B14F-4D97-AF65-F5344CB8AC3E}">
        <p14:creationId xmlns:p14="http://schemas.microsoft.com/office/powerpoint/2010/main" val="414995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 animBg="1"/>
      <p:bldP spid="11" grpId="0"/>
      <p:bldP spid="12" grpId="0" animBg="1"/>
      <p:bldP spid="14" grpId="0" animBg="1"/>
      <p:bldP spid="15" grpId="0" animBg="1"/>
      <p:bldP spid="17" grpId="0"/>
      <p:bldP spid="18" grpId="0"/>
      <p:bldP spid="16" grpId="0" animBg="1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645920"/>
            <a:ext cx="10972800" cy="4828501"/>
          </a:xfrm>
        </p:spPr>
        <p:txBody>
          <a:bodyPr/>
          <a:lstStyle/>
          <a:p>
            <a:r>
              <a:rPr lang="en-US" dirty="0"/>
              <a:t>JSON</a:t>
            </a:r>
          </a:p>
          <a:p>
            <a:r>
              <a:rPr lang="en-US" dirty="0"/>
              <a:t>List of rules</a:t>
            </a:r>
          </a:p>
          <a:p>
            <a:r>
              <a:rPr lang="en-US" dirty="0"/>
              <a:t>Rule is a dictionary</a:t>
            </a:r>
          </a:p>
          <a:p>
            <a:r>
              <a:rPr lang="en-US" dirty="0"/>
              <a:t>Each rule has two items:</a:t>
            </a:r>
          </a:p>
          <a:p>
            <a:pPr lvl="1"/>
            <a:r>
              <a:rPr lang="en-US" b="1" dirty="0"/>
              <a:t>local</a:t>
            </a:r>
          </a:p>
          <a:p>
            <a:pPr lvl="1"/>
            <a:r>
              <a:rPr lang="en-US" b="1" dirty="0"/>
              <a:t>remote</a:t>
            </a:r>
          </a:p>
          <a:p>
            <a:r>
              <a:rPr lang="en-US" dirty="0"/>
              <a:t>Rules can be concatenated</a:t>
            </a:r>
          </a:p>
          <a:p>
            <a:r>
              <a:rPr lang="en-US" dirty="0"/>
              <a:t>One rule must </a:t>
            </a:r>
            <a:r>
              <a:rPr lang="en-US" dirty="0" smtClean="0"/>
              <a:t>map </a:t>
            </a:r>
            <a:r>
              <a:rPr lang="en-US" dirty="0" smtClean="0"/>
              <a:t>user id</a:t>
            </a:r>
            <a:endParaRPr lang="en-US" dirty="0"/>
          </a:p>
          <a:p>
            <a:pPr lvl="1"/>
            <a:r>
              <a:rPr lang="en-US" dirty="0"/>
              <a:t>Required for federated users identification</a:t>
            </a:r>
          </a:p>
          <a:p>
            <a:pPr lvl="1"/>
            <a:r>
              <a:rPr lang="en-US" dirty="0"/>
              <a:t>Keystone fails with HTTP 401 (Unauthorized) if username is not defined</a:t>
            </a:r>
          </a:p>
          <a:p>
            <a:r>
              <a:rPr lang="en-US" dirty="0" smtClean="0"/>
              <a:t>Assertion attributes </a:t>
            </a:r>
            <a:r>
              <a:rPr lang="en-US" dirty="0"/>
              <a:t>can be ‘;’ separated (e.g. list of users groups)</a:t>
            </a:r>
          </a:p>
          <a:p>
            <a:r>
              <a:rPr lang="en-US" dirty="0"/>
              <a:t>Mapping keywords: </a:t>
            </a:r>
            <a:r>
              <a:rPr lang="en-US" b="1" dirty="0" err="1"/>
              <a:t>any_one_of</a:t>
            </a:r>
            <a:r>
              <a:rPr lang="en-US" dirty="0"/>
              <a:t>, </a:t>
            </a:r>
            <a:r>
              <a:rPr lang="en-US" b="1" dirty="0" err="1"/>
              <a:t>not_any_of</a:t>
            </a:r>
            <a:endParaRPr lang="en-US" b="1" dirty="0"/>
          </a:p>
          <a:p>
            <a:r>
              <a:rPr lang="en-US" dirty="0"/>
              <a:t>Mapping rules must be changed to reflect group/projects changes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kern="100" cap="none" spc="20" smtClean="0">
                <a:solidFill>
                  <a:srgbClr val="777777"/>
                </a:solidFill>
                <a:cs typeface="Helvetica"/>
              </a:rPr>
              <a:t>RACKSPACE</a:t>
            </a:r>
            <a:r>
              <a:rPr lang="en-US" b="0" kern="100" cap="none" spc="20" smtClean="0">
                <a:solidFill>
                  <a:srgbClr val="777777"/>
                </a:solidFill>
                <a:cs typeface="Helvetica"/>
              </a:rPr>
              <a:t>®</a:t>
            </a:r>
            <a:r>
              <a:rPr lang="en-US" kern="100" cap="none" spc="20" smtClean="0">
                <a:solidFill>
                  <a:srgbClr val="777777"/>
                </a:solidFill>
                <a:cs typeface="Helvetica"/>
              </a:rPr>
              <a:t> HOSTING</a:t>
            </a:r>
            <a:r>
              <a:rPr lang="en-US" b="0" kern="100" cap="none" spc="20" smtClean="0">
                <a:solidFill>
                  <a:srgbClr val="777777"/>
                </a:solidFill>
                <a:cs typeface="Helvetica"/>
              </a:rPr>
              <a:t>    |    </a:t>
            </a:r>
            <a:r>
              <a:rPr lang="en-US" kern="100" cap="none" spc="20" smtClean="0">
                <a:solidFill>
                  <a:srgbClr val="777777"/>
                </a:solidFill>
                <a:cs typeface="Helvetica"/>
              </a:rPr>
              <a:t>WWW.RACKSPACE.COM </a:t>
            </a:r>
            <a:endParaRPr lang="en-US" kern="100" cap="none" spc="20" dirty="0" smtClean="0">
              <a:solidFill>
                <a:srgbClr val="777777"/>
              </a:solidFill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B308D7-9E65-0248-B131-BDA2090177FC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Rules</a:t>
            </a:r>
            <a:endParaRPr lang="en-US" dirty="0"/>
          </a:p>
        </p:txBody>
      </p:sp>
      <p:sp>
        <p:nvSpPr>
          <p:cNvPr id="6" name="Shape 149"/>
          <p:cNvSpPr/>
          <p:nvPr/>
        </p:nvSpPr>
        <p:spPr>
          <a:xfrm>
            <a:off x="7359979" y="1645920"/>
            <a:ext cx="4222421" cy="3259843"/>
          </a:xfrm>
          <a:prstGeom prst="flowChartProcess">
            <a:avLst/>
          </a:prstGeom>
          <a:solidFill>
            <a:schemeClr val="lt1"/>
          </a:solidFill>
          <a:ln w="2857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897" tIns="121897" rIns="121897" bIns="121897" anchor="ctr" anchorCtr="0">
            <a:noAutofit/>
          </a:bodyPr>
          <a:lstStyle/>
          <a:p>
            <a:pPr>
              <a:spcBef>
                <a:spcPts val="800"/>
              </a:spcBef>
            </a:pPr>
            <a:endParaRPr sz="1200" dirty="0">
              <a:solidFill>
                <a:schemeClr val="dk1"/>
              </a:solidFill>
              <a:latin typeface="Courier New"/>
              <a:ea typeface="Calibri"/>
              <a:cs typeface="Courier New"/>
              <a:sym typeface="Calibri"/>
            </a:endParaRPr>
          </a:p>
          <a:p>
            <a:pPr>
              <a:spcBef>
                <a:spcPts val="800"/>
              </a:spcBef>
            </a:pPr>
            <a:r>
              <a:rPr lang="en" sz="1200" b="1" dirty="0">
                <a:latin typeface="Courier New"/>
                <a:ea typeface="Calibri"/>
                <a:cs typeface="Courier New"/>
                <a:sym typeface="Calibri"/>
              </a:rPr>
              <a:t>{</a:t>
            </a:r>
          </a:p>
          <a:p>
            <a:pPr>
              <a:spcBef>
                <a:spcPts val="800"/>
              </a:spcBef>
            </a:pPr>
            <a:r>
              <a:rPr lang="en-GB" sz="1200" b="1" dirty="0">
                <a:latin typeface="Courier New"/>
                <a:ea typeface="Calibri"/>
                <a:cs typeface="Courier New"/>
                <a:sym typeface="Calibri"/>
              </a:rPr>
              <a:t> </a:t>
            </a:r>
            <a:r>
              <a:rPr lang="en-GB" sz="1200" b="1" dirty="0" smtClean="0">
                <a:latin typeface="Courier New"/>
                <a:ea typeface="Calibri"/>
                <a:cs typeface="Courier New"/>
                <a:sym typeface="Calibri"/>
              </a:rPr>
              <a:t>   </a:t>
            </a:r>
            <a:r>
              <a:rPr lang="en" sz="1200" b="1" dirty="0" smtClean="0">
                <a:latin typeface="Courier New"/>
                <a:ea typeface="Calibri"/>
                <a:cs typeface="Courier New"/>
                <a:sym typeface="Calibri"/>
              </a:rPr>
              <a:t>"</a:t>
            </a:r>
            <a:r>
              <a:rPr lang="en" sz="1200" b="1" dirty="0">
                <a:latin typeface="Courier New"/>
                <a:ea typeface="Calibri"/>
                <a:cs typeface="Courier New"/>
                <a:sym typeface="Calibri"/>
              </a:rPr>
              <a:t>local": [</a:t>
            </a:r>
          </a:p>
          <a:p>
            <a:pPr>
              <a:spcBef>
                <a:spcPts val="800"/>
              </a:spcBef>
            </a:pPr>
            <a:r>
              <a:rPr lang="en" sz="1200" b="1" dirty="0">
                <a:latin typeface="Courier New"/>
                <a:ea typeface="Calibri"/>
                <a:cs typeface="Courier New"/>
                <a:sym typeface="Calibri"/>
              </a:rPr>
              <a:t>  </a:t>
            </a:r>
            <a:r>
              <a:rPr lang="en-GB" sz="1200" b="1" dirty="0" smtClean="0">
                <a:latin typeface="Courier New"/>
                <a:ea typeface="Calibri"/>
                <a:cs typeface="Courier New"/>
                <a:sym typeface="Calibri"/>
              </a:rPr>
              <a:t>      </a:t>
            </a:r>
            <a:r>
              <a:rPr lang="en" sz="1200" b="1" dirty="0" smtClean="0">
                <a:latin typeface="Courier New"/>
                <a:ea typeface="Calibri"/>
                <a:cs typeface="Courier New"/>
                <a:sym typeface="Calibri"/>
              </a:rPr>
              <a:t>{ </a:t>
            </a:r>
            <a:r>
              <a:rPr lang="en" sz="1200" b="1" dirty="0">
                <a:latin typeface="Courier New"/>
                <a:ea typeface="Calibri"/>
                <a:cs typeface="Courier New"/>
                <a:sym typeface="Calibri"/>
              </a:rPr>
              <a:t>"user": {"name": "{0}"}},</a:t>
            </a:r>
          </a:p>
          <a:p>
            <a:pPr>
              <a:spcBef>
                <a:spcPts val="800"/>
              </a:spcBef>
            </a:pPr>
            <a:r>
              <a:rPr lang="en" sz="1200" b="1" dirty="0">
                <a:latin typeface="Courier New"/>
                <a:ea typeface="Calibri"/>
                <a:cs typeface="Courier New"/>
                <a:sym typeface="Calibri"/>
              </a:rPr>
              <a:t>        </a:t>
            </a:r>
            <a:r>
              <a:rPr lang="en" sz="1200" b="1" dirty="0" smtClean="0">
                <a:latin typeface="Courier New"/>
                <a:ea typeface="Calibri"/>
                <a:cs typeface="Courier New"/>
                <a:sym typeface="Calibri"/>
              </a:rPr>
              <a:t>{"</a:t>
            </a:r>
            <a:r>
              <a:rPr lang="en" sz="1200" b="1" dirty="0">
                <a:latin typeface="Courier New"/>
                <a:ea typeface="Calibri"/>
                <a:cs typeface="Courier New"/>
                <a:sym typeface="Calibri"/>
              </a:rPr>
              <a:t>group": { "id": "developers"}}</a:t>
            </a:r>
          </a:p>
          <a:p>
            <a:pPr>
              <a:spcBef>
                <a:spcPts val="800"/>
              </a:spcBef>
            </a:pPr>
            <a:r>
              <a:rPr lang="en" sz="1200" b="1" dirty="0">
                <a:latin typeface="Courier New"/>
                <a:ea typeface="Calibri"/>
                <a:cs typeface="Courier New"/>
                <a:sym typeface="Calibri"/>
              </a:rPr>
              <a:t>    </a:t>
            </a:r>
            <a:r>
              <a:rPr lang="en" sz="1200" b="1" dirty="0" smtClean="0">
                <a:latin typeface="Courier New"/>
                <a:ea typeface="Calibri"/>
                <a:cs typeface="Courier New"/>
                <a:sym typeface="Calibri"/>
              </a:rPr>
              <a:t>],</a:t>
            </a:r>
            <a:endParaRPr lang="en" sz="1200" b="1" dirty="0">
              <a:latin typeface="Courier New"/>
              <a:ea typeface="Calibri"/>
              <a:cs typeface="Courier New"/>
              <a:sym typeface="Calibri"/>
            </a:endParaRPr>
          </a:p>
          <a:p>
            <a:pPr>
              <a:spcBef>
                <a:spcPts val="800"/>
              </a:spcBef>
            </a:pPr>
            <a:r>
              <a:rPr lang="en" sz="1200" b="1" dirty="0">
                <a:latin typeface="Courier New"/>
                <a:ea typeface="Calibri"/>
                <a:cs typeface="Courier New"/>
                <a:sym typeface="Calibri"/>
              </a:rPr>
              <a:t>    </a:t>
            </a:r>
            <a:r>
              <a:rPr lang="en" sz="1200" b="1" dirty="0" smtClean="0">
                <a:latin typeface="Courier New"/>
                <a:ea typeface="Calibri"/>
                <a:cs typeface="Courier New"/>
                <a:sym typeface="Calibri"/>
              </a:rPr>
              <a:t>"</a:t>
            </a:r>
            <a:r>
              <a:rPr lang="en" sz="1200" b="1" dirty="0">
                <a:latin typeface="Courier New"/>
                <a:ea typeface="Calibri"/>
                <a:cs typeface="Courier New"/>
                <a:sym typeface="Calibri"/>
              </a:rPr>
              <a:t>remote":[</a:t>
            </a:r>
          </a:p>
          <a:p>
            <a:pPr>
              <a:spcBef>
                <a:spcPts val="800"/>
              </a:spcBef>
            </a:pPr>
            <a:r>
              <a:rPr lang="en" sz="1200" b="1" dirty="0">
                <a:latin typeface="Courier New"/>
                <a:ea typeface="Calibri"/>
                <a:cs typeface="Courier New"/>
                <a:sym typeface="Calibri"/>
              </a:rPr>
              <a:t>        </a:t>
            </a:r>
            <a:r>
              <a:rPr lang="en" sz="1200" b="1" dirty="0" smtClean="0">
                <a:latin typeface="Courier New"/>
                <a:ea typeface="Calibri"/>
                <a:cs typeface="Courier New"/>
                <a:sym typeface="Calibri"/>
              </a:rPr>
              <a:t>{</a:t>
            </a:r>
            <a:r>
              <a:rPr lang="en-GB" sz="1200" b="1" dirty="0">
                <a:latin typeface="Courier New"/>
                <a:ea typeface="Calibri"/>
                <a:cs typeface="Courier New"/>
                <a:sym typeface="Calibri"/>
              </a:rPr>
              <a:t> </a:t>
            </a:r>
            <a:r>
              <a:rPr lang="en" sz="1200" b="1" dirty="0" smtClean="0">
                <a:latin typeface="Courier New"/>
                <a:ea typeface="Calibri"/>
                <a:cs typeface="Courier New"/>
                <a:sym typeface="Calibri"/>
              </a:rPr>
              <a:t>"</a:t>
            </a:r>
            <a:r>
              <a:rPr lang="en" sz="1200" b="1" dirty="0">
                <a:latin typeface="Courier New"/>
                <a:ea typeface="Calibri"/>
                <a:cs typeface="Courier New"/>
                <a:sym typeface="Calibri"/>
              </a:rPr>
              <a:t>type": "ADFS_DEP",</a:t>
            </a:r>
          </a:p>
          <a:p>
            <a:pPr>
              <a:spcBef>
                <a:spcPts val="800"/>
              </a:spcBef>
            </a:pPr>
            <a:r>
              <a:rPr lang="en" sz="1200" b="1" dirty="0">
                <a:latin typeface="Courier New"/>
                <a:ea typeface="Calibri"/>
                <a:cs typeface="Courier New"/>
                <a:sym typeface="Calibri"/>
              </a:rPr>
              <a:t>          </a:t>
            </a:r>
            <a:r>
              <a:rPr lang="en" sz="1200" b="1" dirty="0" smtClean="0">
                <a:latin typeface="Courier New"/>
                <a:ea typeface="Calibri"/>
                <a:cs typeface="Courier New"/>
                <a:sym typeface="Calibri"/>
              </a:rPr>
              <a:t>"</a:t>
            </a:r>
            <a:r>
              <a:rPr lang="en" sz="1200" b="1" dirty="0">
                <a:latin typeface="Courier New"/>
                <a:ea typeface="Calibri"/>
                <a:cs typeface="Courier New"/>
                <a:sym typeface="Calibri"/>
              </a:rPr>
              <a:t>any_one_of": ["IT/OIS"]</a:t>
            </a:r>
          </a:p>
          <a:p>
            <a:pPr>
              <a:spcBef>
                <a:spcPts val="800"/>
              </a:spcBef>
            </a:pPr>
            <a:r>
              <a:rPr lang="en" sz="1200" b="1" dirty="0">
                <a:latin typeface="Courier New"/>
                <a:ea typeface="Calibri"/>
                <a:cs typeface="Courier New"/>
                <a:sym typeface="Calibri"/>
              </a:rPr>
              <a:t>        </a:t>
            </a:r>
            <a:r>
              <a:rPr lang="en" sz="1200" b="1" dirty="0" smtClean="0">
                <a:latin typeface="Courier New"/>
                <a:ea typeface="Calibri"/>
                <a:cs typeface="Courier New"/>
                <a:sym typeface="Calibri"/>
              </a:rPr>
              <a:t>},</a:t>
            </a:r>
            <a:endParaRPr lang="en" sz="1200" b="1" dirty="0">
              <a:latin typeface="Courier New"/>
              <a:ea typeface="Calibri"/>
              <a:cs typeface="Courier New"/>
              <a:sym typeface="Calibri"/>
            </a:endParaRPr>
          </a:p>
          <a:p>
            <a:pPr>
              <a:spcBef>
                <a:spcPts val="800"/>
              </a:spcBef>
            </a:pPr>
            <a:r>
              <a:rPr lang="en" sz="1200" b="1" dirty="0">
                <a:latin typeface="Courier New"/>
                <a:ea typeface="Calibri"/>
                <a:cs typeface="Courier New"/>
                <a:sym typeface="Calibri"/>
              </a:rPr>
              <a:t>    </a:t>
            </a:r>
            <a:r>
              <a:rPr lang="en" sz="1200" b="1" dirty="0" smtClean="0">
                <a:latin typeface="Courier New"/>
                <a:ea typeface="Calibri"/>
                <a:cs typeface="Courier New"/>
                <a:sym typeface="Calibri"/>
              </a:rPr>
              <a:t>]</a:t>
            </a:r>
            <a:endParaRPr lang="en" sz="1200" b="1" dirty="0">
              <a:latin typeface="Courier New"/>
              <a:ea typeface="Calibri"/>
              <a:cs typeface="Courier New"/>
              <a:sym typeface="Calibri"/>
            </a:endParaRPr>
          </a:p>
          <a:p>
            <a:pPr>
              <a:spcBef>
                <a:spcPts val="800"/>
              </a:spcBef>
            </a:pPr>
            <a:r>
              <a:rPr lang="en" sz="1200" b="1" dirty="0">
                <a:latin typeface="Courier New"/>
                <a:ea typeface="Calibri"/>
                <a:cs typeface="Courier New"/>
                <a:sym typeface="Calibri"/>
              </a:rPr>
              <a:t>}</a:t>
            </a:r>
          </a:p>
          <a:p>
            <a:pPr>
              <a:spcBef>
                <a:spcPts val="800"/>
              </a:spcBef>
            </a:pPr>
            <a:endParaRPr sz="1100" b="1" dirty="0">
              <a:solidFill>
                <a:schemeClr val="dk1"/>
              </a:solidFill>
              <a:latin typeface="Courier New"/>
              <a:ea typeface="Calibri"/>
              <a:cs typeface="Courier New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81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645920"/>
            <a:ext cx="10972800" cy="365895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400" dirty="0"/>
              <a:t>An Identity Provider can use only one mapping rules list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A mapping rules list can be used for many Identity Providers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It is a protocol that ties mapping and Identity Provider together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Make one rule for mapping unique username</a:t>
            </a:r>
          </a:p>
          <a:p>
            <a:pPr lvl="1">
              <a:lnSpc>
                <a:spcPct val="120000"/>
              </a:lnSpc>
            </a:pPr>
            <a:r>
              <a:rPr lang="en-US" sz="1800" dirty="0" err="1"/>
              <a:t>user_id</a:t>
            </a:r>
            <a:r>
              <a:rPr lang="en-US" sz="1800" dirty="0"/>
              <a:t> is the only way to distinguish your users and apply some accounting/metering/billing on them</a:t>
            </a:r>
          </a:p>
          <a:p>
            <a:pPr lvl="1">
              <a:lnSpc>
                <a:spcPct val="120000"/>
              </a:lnSpc>
            </a:pPr>
            <a:r>
              <a:rPr lang="en-US" sz="1800" dirty="0"/>
              <a:t>make sure ids are unique across your </a:t>
            </a:r>
            <a:r>
              <a:rPr lang="en-US" sz="1800" dirty="0" err="1"/>
              <a:t>IdPs</a:t>
            </a:r>
            <a:endParaRPr lang="en-US" sz="18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kern="100" cap="none" spc="20" smtClean="0">
                <a:solidFill>
                  <a:srgbClr val="777777"/>
                </a:solidFill>
                <a:cs typeface="Helvetica"/>
              </a:rPr>
              <a:t>RACKSPACE</a:t>
            </a:r>
            <a:r>
              <a:rPr lang="en-US" b="0" kern="100" cap="none" spc="20" smtClean="0">
                <a:solidFill>
                  <a:srgbClr val="777777"/>
                </a:solidFill>
                <a:cs typeface="Helvetica"/>
              </a:rPr>
              <a:t>®</a:t>
            </a:r>
            <a:r>
              <a:rPr lang="en-US" kern="100" cap="none" spc="20" smtClean="0">
                <a:solidFill>
                  <a:srgbClr val="777777"/>
                </a:solidFill>
                <a:cs typeface="Helvetica"/>
              </a:rPr>
              <a:t> HOSTING</a:t>
            </a:r>
            <a:r>
              <a:rPr lang="en-US" b="0" kern="100" cap="none" spc="20" smtClean="0">
                <a:solidFill>
                  <a:srgbClr val="777777"/>
                </a:solidFill>
                <a:cs typeface="Helvetica"/>
              </a:rPr>
              <a:t>    |    </a:t>
            </a:r>
            <a:r>
              <a:rPr lang="en-US" kern="100" cap="none" spc="20" smtClean="0">
                <a:solidFill>
                  <a:srgbClr val="777777"/>
                </a:solidFill>
                <a:cs typeface="Helvetica"/>
              </a:rPr>
              <a:t>WWW.RACKSPACE.COM </a:t>
            </a:r>
            <a:endParaRPr lang="en-US" kern="100" cap="none" spc="20" dirty="0" smtClean="0">
              <a:solidFill>
                <a:srgbClr val="777777"/>
              </a:solidFill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B308D7-9E65-0248-B131-BDA2090177FC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Rules – Good Practices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55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645920"/>
            <a:ext cx="10972800" cy="3690241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400" dirty="0"/>
              <a:t>One federated token per cloud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Apache modules to handle federated protocols</a:t>
            </a:r>
            <a:endParaRPr lang="en-US" sz="2400" dirty="0"/>
          </a:p>
          <a:p>
            <a:pPr>
              <a:lnSpc>
                <a:spcPct val="120000"/>
              </a:lnSpc>
            </a:pPr>
            <a:r>
              <a:rPr lang="en-US" sz="2400" dirty="0"/>
              <a:t>No inter-cloud metering, image sharing, virtual networks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3600" b="1" dirty="0"/>
              <a:t>Come and help with development, testing, evangelizing, documenting!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kern="100" cap="none" spc="20" smtClean="0">
                <a:solidFill>
                  <a:srgbClr val="777777"/>
                </a:solidFill>
                <a:cs typeface="Helvetica"/>
              </a:rPr>
              <a:t>RACKSPACE</a:t>
            </a:r>
            <a:r>
              <a:rPr lang="en-US" b="0" kern="100" cap="none" spc="20" smtClean="0">
                <a:solidFill>
                  <a:srgbClr val="777777"/>
                </a:solidFill>
                <a:cs typeface="Helvetica"/>
              </a:rPr>
              <a:t>®</a:t>
            </a:r>
            <a:r>
              <a:rPr lang="en-US" kern="100" cap="none" spc="20" smtClean="0">
                <a:solidFill>
                  <a:srgbClr val="777777"/>
                </a:solidFill>
                <a:cs typeface="Helvetica"/>
              </a:rPr>
              <a:t> HOSTING</a:t>
            </a:r>
            <a:r>
              <a:rPr lang="en-US" b="0" kern="100" cap="none" spc="20" smtClean="0">
                <a:solidFill>
                  <a:srgbClr val="777777"/>
                </a:solidFill>
                <a:cs typeface="Helvetica"/>
              </a:rPr>
              <a:t>    |    </a:t>
            </a:r>
            <a:r>
              <a:rPr lang="en-US" kern="100" cap="none" spc="20" smtClean="0">
                <a:solidFill>
                  <a:srgbClr val="777777"/>
                </a:solidFill>
                <a:cs typeface="Helvetica"/>
              </a:rPr>
              <a:t>WWW.RACKSPACE.COM </a:t>
            </a:r>
            <a:endParaRPr lang="en-US" kern="100" cap="none" spc="20" dirty="0" smtClean="0">
              <a:solidFill>
                <a:srgbClr val="777777"/>
              </a:solidFill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B308D7-9E65-0248-B131-BDA2090177FC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Identity Federation Is Not Perfect (yet)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77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645920"/>
            <a:ext cx="10972800" cy="4366324"/>
          </a:xfrm>
        </p:spPr>
        <p:txBody>
          <a:bodyPr/>
          <a:lstStyle/>
          <a:p>
            <a:r>
              <a:rPr lang="en-US" sz="3200" dirty="0" smtClean="0"/>
              <a:t>Keystone2Keystone </a:t>
            </a:r>
          </a:p>
          <a:p>
            <a:r>
              <a:rPr lang="en-US" sz="3200" dirty="0" smtClean="0"/>
              <a:t>Enhance </a:t>
            </a:r>
            <a:r>
              <a:rPr lang="en-US" sz="3200" dirty="0"/>
              <a:t>mapping </a:t>
            </a:r>
            <a:r>
              <a:rPr lang="en-US" sz="3200" dirty="0" smtClean="0"/>
              <a:t>engine</a:t>
            </a:r>
          </a:p>
          <a:p>
            <a:r>
              <a:rPr lang="en-US" sz="3200" dirty="0" smtClean="0"/>
              <a:t>Better token handling in </a:t>
            </a:r>
            <a:r>
              <a:rPr lang="en-US" sz="3200" dirty="0" err="1" smtClean="0"/>
              <a:t>keystoneclient</a:t>
            </a:r>
            <a:endParaRPr lang="en-US" sz="3200" dirty="0"/>
          </a:p>
          <a:p>
            <a:endParaRPr lang="en-US" sz="3200" dirty="0"/>
          </a:p>
          <a:p>
            <a:r>
              <a:rPr lang="en-US" sz="3200" dirty="0" smtClean="0"/>
              <a:t>Explore OpenStack </a:t>
            </a:r>
            <a:r>
              <a:rPr lang="en-US" sz="3200" dirty="0"/>
              <a:t>services</a:t>
            </a:r>
            <a:r>
              <a:rPr lang="en-US" sz="3200" dirty="0" smtClean="0"/>
              <a:t>?</a:t>
            </a:r>
          </a:p>
          <a:p>
            <a:pPr lvl="1"/>
            <a:r>
              <a:rPr lang="en-US" sz="2400" dirty="0" smtClean="0"/>
              <a:t>nova</a:t>
            </a:r>
          </a:p>
          <a:p>
            <a:pPr lvl="1"/>
            <a:r>
              <a:rPr lang="en-US" sz="2400" dirty="0"/>
              <a:t>g</a:t>
            </a:r>
            <a:r>
              <a:rPr lang="en-US" sz="2400" dirty="0" smtClean="0"/>
              <a:t>lance</a:t>
            </a:r>
          </a:p>
          <a:p>
            <a:pPr lvl="1"/>
            <a:r>
              <a:rPr lang="en-US" sz="2400" dirty="0" smtClean="0"/>
              <a:t>neutron</a:t>
            </a:r>
          </a:p>
          <a:p>
            <a:pPr lvl="1"/>
            <a:r>
              <a:rPr lang="en-US" sz="2400" dirty="0" smtClean="0"/>
              <a:t>heat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kern="100" cap="none" spc="20" smtClean="0">
                <a:solidFill>
                  <a:srgbClr val="777777"/>
                </a:solidFill>
                <a:cs typeface="Helvetica"/>
              </a:rPr>
              <a:t>RACKSPACE</a:t>
            </a:r>
            <a:r>
              <a:rPr lang="en-US" b="0" kern="100" cap="none" spc="20" smtClean="0">
                <a:solidFill>
                  <a:srgbClr val="777777"/>
                </a:solidFill>
                <a:cs typeface="Helvetica"/>
              </a:rPr>
              <a:t>®</a:t>
            </a:r>
            <a:r>
              <a:rPr lang="en-US" kern="100" cap="none" spc="20" smtClean="0">
                <a:solidFill>
                  <a:srgbClr val="777777"/>
                </a:solidFill>
                <a:cs typeface="Helvetica"/>
              </a:rPr>
              <a:t> HOSTING</a:t>
            </a:r>
            <a:r>
              <a:rPr lang="en-US" b="0" kern="100" cap="none" spc="20" smtClean="0">
                <a:solidFill>
                  <a:srgbClr val="777777"/>
                </a:solidFill>
                <a:cs typeface="Helvetica"/>
              </a:rPr>
              <a:t>    |    </a:t>
            </a:r>
            <a:r>
              <a:rPr lang="en-US" kern="100" cap="none" spc="20" smtClean="0">
                <a:solidFill>
                  <a:srgbClr val="777777"/>
                </a:solidFill>
                <a:cs typeface="Helvetica"/>
              </a:rPr>
              <a:t>WWW.RACKSPACE.COM </a:t>
            </a:r>
            <a:endParaRPr lang="en-US" kern="100" cap="none" spc="20" dirty="0" smtClean="0">
              <a:solidFill>
                <a:srgbClr val="777777"/>
              </a:solidFill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B308D7-9E65-0248-B131-BDA2090177FC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Next?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03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ctrTitle"/>
          </p:nvPr>
        </p:nvSpPr>
        <p:spPr>
          <a:xfrm>
            <a:off x="455300" y="1783880"/>
            <a:ext cx="11281400" cy="1430104"/>
          </a:xfrm>
          <a:prstGeom prst="rect">
            <a:avLst/>
          </a:prstGeom>
        </p:spPr>
        <p:txBody>
          <a:bodyPr lIns="121897" tIns="121897" rIns="121897" bIns="121897" anchor="b" anchorCtr="0">
            <a:noAutofit/>
          </a:bodyPr>
          <a:lstStyle/>
          <a:p>
            <a:pPr algn="ctr"/>
            <a:r>
              <a:rPr lang="en-GB" b="0" dirty="0" smtClean="0">
                <a:latin typeface="Arial Black"/>
                <a:cs typeface="Arial Black"/>
              </a:rPr>
              <a:t>PLEASE JOIN</a:t>
            </a:r>
            <a:r>
              <a:rPr lang="en" b="0" dirty="0" smtClean="0">
                <a:latin typeface="Arial Black"/>
                <a:cs typeface="Arial Black"/>
              </a:rPr>
              <a:t> OUR FEDERATION DESIGN SESSION</a:t>
            </a:r>
            <a:r>
              <a:rPr lang="en-GB" b="0" dirty="0" smtClean="0">
                <a:latin typeface="Arial Black"/>
                <a:cs typeface="Arial Black"/>
              </a:rPr>
              <a:t>!</a:t>
            </a:r>
            <a:endParaRPr lang="en" b="0" dirty="0">
              <a:latin typeface="Arial Black"/>
              <a:cs typeface="Arial Black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06800" y="3484880"/>
            <a:ext cx="4521200" cy="175432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2800" b="1" dirty="0" smtClean="0">
                <a:latin typeface="Helvetica"/>
                <a:cs typeface="Helvetica"/>
              </a:rPr>
              <a:t>Wednesday, Nov 5</a:t>
            </a:r>
            <a:r>
              <a:rPr lang="en-US" sz="2800" b="1" baseline="30000" dirty="0" smtClean="0">
                <a:latin typeface="Helvetica"/>
                <a:cs typeface="Helvetica"/>
              </a:rPr>
              <a:t>th</a:t>
            </a:r>
            <a:endParaRPr lang="en-US" sz="2800" b="1" dirty="0" smtClean="0">
              <a:latin typeface="Helvetica"/>
              <a:cs typeface="Helvetica"/>
            </a:endParaRPr>
          </a:p>
          <a:p>
            <a:pPr algn="ctr">
              <a:spcAft>
                <a:spcPts val="1800"/>
              </a:spcAft>
            </a:pPr>
            <a:r>
              <a:rPr lang="en-US" sz="2800" b="1" dirty="0" smtClean="0">
                <a:latin typeface="Helvetica"/>
                <a:cs typeface="Helvetica"/>
              </a:rPr>
              <a:t>16:30 – 17:30</a:t>
            </a:r>
          </a:p>
          <a:p>
            <a:pPr algn="ctr">
              <a:spcAft>
                <a:spcPts val="1800"/>
              </a:spcAft>
            </a:pPr>
            <a:r>
              <a:rPr lang="en-US" sz="2800" b="1" dirty="0" smtClean="0">
                <a:latin typeface="Helvetica"/>
                <a:cs typeface="Helvetica"/>
              </a:rPr>
              <a:t>Corot</a:t>
            </a:r>
            <a:endParaRPr lang="en-GB" sz="2800" b="1" dirty="0" err="1" smtClean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34434093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kern="100" cap="none" spc="20" smtClean="0">
                <a:solidFill>
                  <a:srgbClr val="777777"/>
                </a:solidFill>
                <a:cs typeface="Helvetica"/>
              </a:rPr>
              <a:t>RACKSPACE</a:t>
            </a:r>
            <a:r>
              <a:rPr lang="en-US" b="0" kern="100" cap="none" spc="20" smtClean="0">
                <a:solidFill>
                  <a:srgbClr val="777777"/>
                </a:solidFill>
                <a:cs typeface="Helvetica"/>
              </a:rPr>
              <a:t>®</a:t>
            </a:r>
            <a:r>
              <a:rPr lang="en-US" kern="100" cap="none" spc="20" smtClean="0">
                <a:solidFill>
                  <a:srgbClr val="777777"/>
                </a:solidFill>
                <a:cs typeface="Helvetica"/>
              </a:rPr>
              <a:t> HOSTING</a:t>
            </a:r>
            <a:r>
              <a:rPr lang="en-US" b="0" kern="100" cap="none" spc="20" smtClean="0">
                <a:solidFill>
                  <a:srgbClr val="777777"/>
                </a:solidFill>
                <a:cs typeface="Helvetica"/>
              </a:rPr>
              <a:t>    |    </a:t>
            </a:r>
            <a:r>
              <a:rPr lang="en-US" kern="100" cap="none" spc="20" smtClean="0">
                <a:solidFill>
                  <a:srgbClr val="777777"/>
                </a:solidFill>
                <a:cs typeface="Helvetica"/>
              </a:rPr>
              <a:t>WWW.RACKSPACE.COM </a:t>
            </a:r>
            <a:endParaRPr lang="en-US" kern="100" cap="none" spc="20" dirty="0" smtClean="0">
              <a:solidFill>
                <a:srgbClr val="777777"/>
              </a:solidFill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B308D7-9E65-0248-B131-BDA2090177F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CERN Users – A World Wide Community</a:t>
            </a:r>
            <a:endParaRPr lang="en-GB" dirty="0"/>
          </a:p>
        </p:txBody>
      </p:sp>
      <p:pic>
        <p:nvPicPr>
          <p:cNvPr id="6" name="Picture 5" descr="World_users_by_Inst_2014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737" y="1360099"/>
            <a:ext cx="7144527" cy="492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87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LHC Computing is a World </a:t>
            </a:r>
            <a:r>
              <a:rPr lang="en-GB" dirty="0"/>
              <a:t>W</a:t>
            </a:r>
            <a:r>
              <a:rPr lang="en-GB" dirty="0" smtClean="0"/>
              <a:t>ide </a:t>
            </a:r>
            <a:r>
              <a:rPr lang="en-GB" dirty="0"/>
              <a:t>F</a:t>
            </a:r>
            <a:r>
              <a:rPr lang="en-GB" dirty="0" smtClean="0"/>
              <a:t>ederation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375556" y="1645921"/>
            <a:ext cx="4816444" cy="425733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rgbClr val="F2F2F2"/>
                </a:solidFill>
                <a:latin typeface="Arial Black"/>
                <a:cs typeface="Arial Black"/>
              </a:rPr>
              <a:t>Tier </a:t>
            </a:r>
            <a:r>
              <a:rPr lang="en-US" b="1" dirty="0">
                <a:solidFill>
                  <a:srgbClr val="F2F2F2"/>
                </a:solidFill>
                <a:latin typeface="Arial Black"/>
                <a:cs typeface="Arial Black"/>
              </a:rPr>
              <a:t>0 (CERN</a:t>
            </a:r>
            <a:r>
              <a:rPr lang="en-US" b="1" dirty="0" smtClean="0">
                <a:solidFill>
                  <a:srgbClr val="F2F2F2"/>
                </a:solidFill>
                <a:latin typeface="Arial Black"/>
                <a:cs typeface="Arial Black"/>
              </a:rPr>
              <a:t>)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rgbClr val="F2F2F2"/>
                </a:solidFill>
              </a:rPr>
              <a:t>Data recording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rgbClr val="F2F2F2"/>
                </a:solidFill>
              </a:rPr>
              <a:t>Initial data reconstruction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rgbClr val="F2F2F2"/>
                </a:solidFill>
              </a:rPr>
              <a:t>Data distribution 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endParaRPr lang="en-GB" sz="1400" dirty="0">
              <a:solidFill>
                <a:srgbClr val="F2F2F2"/>
              </a:solidFill>
            </a:endParaRPr>
          </a:p>
          <a:p>
            <a:pPr marL="61912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F2F2F2"/>
                </a:solidFill>
                <a:latin typeface="Arial Black"/>
                <a:cs typeface="Arial Black"/>
              </a:rPr>
              <a:t>Tier </a:t>
            </a:r>
            <a:r>
              <a:rPr lang="en-US" sz="1600" b="1" dirty="0">
                <a:solidFill>
                  <a:srgbClr val="F2F2F2"/>
                </a:solidFill>
                <a:latin typeface="Arial Black"/>
                <a:cs typeface="Arial Black"/>
              </a:rPr>
              <a:t>1 (11 + </a:t>
            </a:r>
            <a:r>
              <a:rPr lang="en-US" sz="1600" b="1" dirty="0" err="1">
                <a:solidFill>
                  <a:srgbClr val="F2F2F2"/>
                </a:solidFill>
                <a:latin typeface="Arial Black"/>
                <a:cs typeface="Arial Black"/>
              </a:rPr>
              <a:t>KISTI,Korea</a:t>
            </a:r>
            <a:r>
              <a:rPr lang="en-US" sz="1600" b="1" dirty="0">
                <a:solidFill>
                  <a:srgbClr val="F2F2F2"/>
                </a:solidFill>
                <a:latin typeface="Arial Black"/>
                <a:cs typeface="Arial Black"/>
              </a:rPr>
              <a:t> </a:t>
            </a:r>
            <a:r>
              <a:rPr lang="en-US" sz="1600" b="1" dirty="0" smtClean="0">
                <a:solidFill>
                  <a:srgbClr val="F2F2F2"/>
                </a:solidFill>
                <a:latin typeface="Arial Black"/>
                <a:cs typeface="Arial Black"/>
              </a:rPr>
              <a:t>In Progress</a:t>
            </a:r>
            <a:r>
              <a:rPr lang="en-US" sz="1600" b="1" dirty="0">
                <a:solidFill>
                  <a:srgbClr val="F2F2F2"/>
                </a:solidFill>
                <a:latin typeface="Arial Black"/>
                <a:cs typeface="Arial Black"/>
              </a:rPr>
              <a:t>)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prstClr val="white"/>
              </a:buClr>
            </a:pPr>
            <a:r>
              <a:rPr lang="en-GB" sz="1400" dirty="0" smtClean="0">
                <a:solidFill>
                  <a:srgbClr val="F2F2F2"/>
                </a:solidFill>
              </a:rPr>
              <a:t>Permanent storage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prstClr val="white"/>
              </a:buClr>
            </a:pPr>
            <a:r>
              <a:rPr lang="en-GB" sz="1400" dirty="0" smtClean="0">
                <a:solidFill>
                  <a:srgbClr val="F2F2F2"/>
                </a:solidFill>
              </a:rPr>
              <a:t>Re-processing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prstClr val="white"/>
              </a:buClr>
            </a:pPr>
            <a:r>
              <a:rPr lang="en-GB" sz="1400" dirty="0" smtClean="0">
                <a:solidFill>
                  <a:srgbClr val="F2F2F2"/>
                </a:solidFill>
              </a:rPr>
              <a:t>Analysis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prstClr val="white"/>
              </a:buClr>
            </a:pPr>
            <a:r>
              <a:rPr lang="en-GB" sz="1400" dirty="0" smtClean="0">
                <a:solidFill>
                  <a:srgbClr val="F2F2F2"/>
                </a:solidFill>
              </a:rPr>
              <a:t>10Gbit/s links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prstClr val="white"/>
              </a:buClr>
            </a:pPr>
            <a:endParaRPr lang="en-US" sz="1400" dirty="0">
              <a:solidFill>
                <a:srgbClr val="F2F2F2"/>
              </a:solidFill>
            </a:endParaRPr>
          </a:p>
          <a:p>
            <a:pPr marL="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2F2F2"/>
                </a:solidFill>
                <a:latin typeface="Arial Black"/>
                <a:cs typeface="Arial Black"/>
              </a:rPr>
              <a:t>Tier 2 (~150 centres</a:t>
            </a:r>
            <a:r>
              <a:rPr lang="en-US" sz="1600" b="1" dirty="0" smtClean="0">
                <a:solidFill>
                  <a:srgbClr val="F2F2F2"/>
                </a:solidFill>
                <a:latin typeface="Arial Black"/>
                <a:cs typeface="Arial Black"/>
              </a:rPr>
              <a:t>)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rgbClr val="F2F2F2"/>
                </a:solidFill>
              </a:rPr>
              <a:t>Simulation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rgbClr val="F2F2F2"/>
                </a:solidFill>
              </a:rPr>
              <a:t>End-user analysis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endParaRPr lang="en-US" sz="1400" dirty="0">
              <a:solidFill>
                <a:srgbClr val="F2F2F2"/>
              </a:solidFill>
            </a:endParaRPr>
          </a:p>
          <a:p>
            <a:pPr marL="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F2F2F2"/>
                </a:solidFill>
                <a:latin typeface="Arial Black"/>
                <a:cs typeface="Arial Black"/>
              </a:rPr>
              <a:t>Overall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err="1" smtClean="0">
                <a:solidFill>
                  <a:srgbClr val="F2F2F2"/>
                </a:solidFill>
              </a:rPr>
              <a:t>Approx</a:t>
            </a:r>
            <a:r>
              <a:rPr lang="en-GB" sz="1400" dirty="0" smtClean="0">
                <a:solidFill>
                  <a:srgbClr val="F2F2F2"/>
                </a:solidFill>
              </a:rPr>
              <a:t> 160 sites, 39 countries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rgbClr val="F2F2F2"/>
                </a:solidFill>
              </a:rPr>
              <a:t>300,000 cores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rgbClr val="F2F2F2"/>
                </a:solidFill>
              </a:rPr>
              <a:t>200PB storage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GB" sz="1400" dirty="0" smtClean="0">
                <a:solidFill>
                  <a:srgbClr val="F2F2F2"/>
                </a:solidFill>
              </a:rPr>
              <a:t>2 million jobs/day</a:t>
            </a:r>
            <a:endParaRPr lang="en-GB" sz="1400" dirty="0">
              <a:solidFill>
                <a:srgbClr val="F2F2F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kern="100" cap="none" spc="20" smtClean="0">
                <a:solidFill>
                  <a:srgbClr val="777777"/>
                </a:solidFill>
                <a:cs typeface="Helvetica"/>
              </a:rPr>
              <a:t>RACKSPACE</a:t>
            </a:r>
            <a:r>
              <a:rPr lang="en-US" b="0" kern="100" cap="none" spc="20" smtClean="0">
                <a:solidFill>
                  <a:srgbClr val="777777"/>
                </a:solidFill>
                <a:cs typeface="Helvetica"/>
              </a:rPr>
              <a:t>®</a:t>
            </a:r>
            <a:r>
              <a:rPr lang="en-US" kern="100" cap="none" spc="20" smtClean="0">
                <a:solidFill>
                  <a:srgbClr val="777777"/>
                </a:solidFill>
                <a:cs typeface="Helvetica"/>
              </a:rPr>
              <a:t> HOSTING</a:t>
            </a:r>
            <a:r>
              <a:rPr lang="en-US" b="0" kern="100" cap="none" spc="20" smtClean="0">
                <a:solidFill>
                  <a:srgbClr val="777777"/>
                </a:solidFill>
                <a:cs typeface="Helvetica"/>
              </a:rPr>
              <a:t>    |    </a:t>
            </a:r>
            <a:r>
              <a:rPr lang="en-US" kern="100" cap="none" spc="20" smtClean="0">
                <a:solidFill>
                  <a:srgbClr val="777777"/>
                </a:solidFill>
                <a:cs typeface="Helvetica"/>
              </a:rPr>
              <a:t>WWW.RACKSPACE.COM </a:t>
            </a:r>
            <a:endParaRPr lang="en-US" kern="100" cap="none" spc="20" dirty="0" smtClean="0">
              <a:solidFill>
                <a:srgbClr val="777777"/>
              </a:solidFill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7B308D7-9E65-0248-B131-BDA2090177FC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1547545" y="1701920"/>
            <a:ext cx="4425194" cy="4145340"/>
            <a:chOff x="228599" y="1219200"/>
            <a:chExt cx="5213814" cy="4876800"/>
          </a:xfrm>
        </p:grpSpPr>
        <p:pic>
          <p:nvPicPr>
            <p:cNvPr id="16" name="Picture 15" descr="CCOct13-T1_2_circle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8599" y="1219200"/>
              <a:ext cx="5213814" cy="4876800"/>
            </a:xfrm>
            <a:prstGeom prst="rect">
              <a:avLst/>
            </a:prstGeom>
          </p:spPr>
        </p:pic>
        <p:grpSp>
          <p:nvGrpSpPr>
            <p:cNvPr id="17" name="Group 16"/>
            <p:cNvGrpSpPr/>
            <p:nvPr/>
          </p:nvGrpSpPr>
          <p:grpSpPr>
            <a:xfrm>
              <a:off x="2133600" y="1371600"/>
              <a:ext cx="1219200" cy="469445"/>
              <a:chOff x="2133600" y="1371600"/>
              <a:chExt cx="1219200" cy="469445"/>
            </a:xfrm>
          </p:grpSpPr>
          <p:sp>
            <p:nvSpPr>
              <p:cNvPr id="21" name="Rounded Rectangle 20"/>
              <p:cNvSpPr/>
              <p:nvPr/>
            </p:nvSpPr>
            <p:spPr>
              <a:xfrm>
                <a:off x="2133600" y="1371600"/>
                <a:ext cx="1219200" cy="457200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09800" y="1371600"/>
                <a:ext cx="1066800" cy="469445"/>
              </a:xfrm>
              <a:prstGeom prst="rect">
                <a:avLst/>
              </a:prstGeom>
              <a:noFill/>
              <a:effectLst>
                <a:innerShdw blurRad="114300">
                  <a:prstClr val="black"/>
                </a:inn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dirty="0">
                    <a:solidFill>
                      <a:srgbClr val="FFFFFF"/>
                    </a:solidFill>
                  </a:rPr>
                  <a:t>Tier-2 sites</a:t>
                </a:r>
              </a:p>
              <a:p>
                <a:pPr algn="ctr"/>
                <a:r>
                  <a:rPr lang="en-US" sz="788" b="1" dirty="0">
                    <a:solidFill>
                      <a:srgbClr val="FFFFFF"/>
                    </a:solidFill>
                  </a:rPr>
                  <a:t>(about 150)</a:t>
                </a: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2156280" y="2003880"/>
              <a:ext cx="1219200" cy="757687"/>
              <a:chOff x="2156280" y="2003880"/>
              <a:chExt cx="1219200" cy="757687"/>
            </a:xfrm>
          </p:grpSpPr>
          <p:sp>
            <p:nvSpPr>
              <p:cNvPr id="19" name="Rounded Rectangle 18"/>
              <p:cNvSpPr/>
              <p:nvPr/>
            </p:nvSpPr>
            <p:spPr>
              <a:xfrm>
                <a:off x="2156280" y="2003880"/>
                <a:ext cx="1219200" cy="457200"/>
              </a:xfrm>
              <a:prstGeom prst="roundRect">
                <a:avLst>
                  <a:gd name="adj" fmla="val 50000"/>
                </a:avLst>
              </a:prstGeom>
              <a:solidFill>
                <a:srgbClr val="00800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261755" y="2022903"/>
                <a:ext cx="1039091" cy="7386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dirty="0">
                    <a:solidFill>
                      <a:srgbClr val="FFFFFF"/>
                    </a:solidFill>
                  </a:rPr>
                  <a:t>Tier-1 sites</a:t>
                </a:r>
              </a:p>
              <a:p>
                <a:pPr algn="ctr"/>
                <a:r>
                  <a:rPr lang="en-US" sz="600" b="1" dirty="0">
                    <a:solidFill>
                      <a:schemeClr val="tx1"/>
                    </a:solidFill>
                  </a:rPr>
                  <a:t>- - - -</a:t>
                </a:r>
                <a:r>
                  <a:rPr lang="en-US" sz="600" b="1" dirty="0">
                    <a:solidFill>
                      <a:schemeClr val="bg1"/>
                    </a:solidFill>
                  </a:rPr>
                  <a:t> 10 </a:t>
                </a:r>
                <a:r>
                  <a:rPr lang="en-US" sz="600" b="1" dirty="0" err="1">
                    <a:solidFill>
                      <a:schemeClr val="bg1"/>
                    </a:solidFill>
                  </a:rPr>
                  <a:t>Gbit</a:t>
                </a:r>
                <a:r>
                  <a:rPr lang="en-US" sz="600" b="1" dirty="0">
                    <a:solidFill>
                      <a:schemeClr val="bg1"/>
                    </a:solidFill>
                  </a:rPr>
                  <a:t>/s links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557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361873"/>
            <a:ext cx="10972800" cy="5408147"/>
          </a:xfrm>
        </p:spPr>
        <p:txBody>
          <a:bodyPr/>
          <a:lstStyle/>
          <a:p>
            <a:r>
              <a:rPr lang="en-GB" sz="2400" b="1" dirty="0" smtClean="0"/>
              <a:t>Revise computing models</a:t>
            </a:r>
          </a:p>
          <a:p>
            <a:pPr lvl="1"/>
            <a:r>
              <a:rPr lang="en-GB" sz="2000" dirty="0" smtClean="0"/>
              <a:t>More flexibility than current hierarchical approach </a:t>
            </a:r>
          </a:p>
          <a:p>
            <a:pPr lvl="1"/>
            <a:r>
              <a:rPr lang="en-GB" sz="2000" dirty="0" smtClean="0"/>
              <a:t>Address software sustainability</a:t>
            </a:r>
          </a:p>
          <a:p>
            <a:r>
              <a:rPr lang="en-GB" sz="2400" b="1" dirty="0" smtClean="0"/>
              <a:t>Identity federation</a:t>
            </a:r>
          </a:p>
          <a:p>
            <a:pPr lvl="1"/>
            <a:r>
              <a:rPr lang="en-GB" sz="2000" dirty="0" smtClean="0"/>
              <a:t>Single account and password usable in other clouds</a:t>
            </a:r>
          </a:p>
          <a:p>
            <a:pPr lvl="1"/>
            <a:r>
              <a:rPr lang="en-GB" sz="2000" dirty="0" smtClean="0"/>
              <a:t>Managed by your home institute</a:t>
            </a:r>
          </a:p>
          <a:p>
            <a:r>
              <a:rPr lang="en-GB" sz="2400" b="1" dirty="0" smtClean="0"/>
              <a:t>Resources on demand within pledges</a:t>
            </a:r>
          </a:p>
          <a:p>
            <a:pPr lvl="1"/>
            <a:r>
              <a:rPr lang="en-GB" sz="2000" dirty="0" smtClean="0"/>
              <a:t>Project based accounting and quotas</a:t>
            </a:r>
          </a:p>
          <a:p>
            <a:pPr lvl="1"/>
            <a:r>
              <a:rPr lang="en-GB" sz="2000" dirty="0" smtClean="0"/>
              <a:t>Common APIs for experiment workflows</a:t>
            </a:r>
            <a:endParaRPr lang="en-GB" sz="2400" dirty="0" smtClean="0"/>
          </a:p>
          <a:p>
            <a:r>
              <a:rPr lang="en-GB" sz="2400" b="1" dirty="0" smtClean="0"/>
              <a:t>Competitive marketplace between Private, Public or Hosted clouds</a:t>
            </a:r>
          </a:p>
          <a:p>
            <a:pPr lvl="1"/>
            <a:r>
              <a:rPr lang="en-GB" sz="2000" dirty="0" smtClean="0"/>
              <a:t>Need to consider all cost factors (including networking and support)</a:t>
            </a:r>
          </a:p>
          <a:p>
            <a:pPr lvl="1"/>
            <a:endParaRPr lang="en-GB" sz="2900" dirty="0" smtClean="0"/>
          </a:p>
          <a:p>
            <a:endParaRPr lang="en-GB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kern="100" cap="none" spc="20" smtClean="0">
                <a:solidFill>
                  <a:srgbClr val="777777"/>
                </a:solidFill>
                <a:cs typeface="Helvetica"/>
              </a:rPr>
              <a:t>RACKSPACE</a:t>
            </a:r>
            <a:r>
              <a:rPr lang="en-US" b="0" kern="100" cap="none" spc="20" smtClean="0">
                <a:solidFill>
                  <a:srgbClr val="777777"/>
                </a:solidFill>
                <a:cs typeface="Helvetica"/>
              </a:rPr>
              <a:t>®</a:t>
            </a:r>
            <a:r>
              <a:rPr lang="en-US" kern="100" cap="none" spc="20" smtClean="0">
                <a:solidFill>
                  <a:srgbClr val="777777"/>
                </a:solidFill>
                <a:cs typeface="Helvetica"/>
              </a:rPr>
              <a:t> HOSTING</a:t>
            </a:r>
            <a:r>
              <a:rPr lang="en-US" b="0" kern="100" cap="none" spc="20" smtClean="0">
                <a:solidFill>
                  <a:srgbClr val="777777"/>
                </a:solidFill>
                <a:cs typeface="Helvetica"/>
              </a:rPr>
              <a:t>    |    </a:t>
            </a:r>
            <a:r>
              <a:rPr lang="en-US" kern="100" cap="none" spc="20" smtClean="0">
                <a:solidFill>
                  <a:srgbClr val="777777"/>
                </a:solidFill>
                <a:cs typeface="Helvetica"/>
              </a:rPr>
              <a:t>WWW.RACKSPACE.COM </a:t>
            </a:r>
            <a:endParaRPr lang="en-US" kern="100" cap="none" spc="20" dirty="0" smtClean="0">
              <a:solidFill>
                <a:srgbClr val="777777"/>
              </a:solidFill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B308D7-9E65-0248-B131-BDA2090177F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Could CERN </a:t>
            </a:r>
            <a:r>
              <a:rPr lang="en-GB" dirty="0"/>
              <a:t>&amp;</a:t>
            </a:r>
            <a:r>
              <a:rPr lang="en-GB" dirty="0" smtClean="0"/>
              <a:t> WLCG Use Federated Clouds?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121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CERN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OpenLab </a:t>
            </a:r>
            <a:r>
              <a:rPr lang="en-GB" dirty="0">
                <a:latin typeface="Arial" pitchFamily="34" charset="0"/>
                <a:cs typeface="Arial" pitchFamily="34" charset="0"/>
              </a:rPr>
              <a:t>in a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Nutshell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239867" y="1645921"/>
            <a:ext cx="8952132" cy="4257339"/>
          </a:xfrm>
          <a:ln w="12700" cmpd="sng">
            <a:solidFill>
              <a:srgbClr val="FFFFFF"/>
            </a:solidFill>
          </a:ln>
        </p:spPr>
        <p:txBody>
          <a:bodyPr>
            <a:normAutofit/>
          </a:bodyPr>
          <a:lstStyle/>
          <a:p>
            <a:pPr eaLnBrk="0" hangingPunct="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A science – industry partnership to drive R&amp;D and innovation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started in 2001</a:t>
            </a:r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 eaLnBrk="0" hangingPunct="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Evaluate state-of-the-art technologies in a challenging environment and improve them</a:t>
            </a:r>
          </a:p>
          <a:p>
            <a:pPr eaLnBrk="0" hangingPunct="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Test in a research environment today what will be used in many business sectors tomorrow</a:t>
            </a:r>
          </a:p>
          <a:p>
            <a:pPr eaLnBrk="0" hangingPunct="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Train next generation of engineers/employees</a:t>
            </a:r>
          </a:p>
          <a:p>
            <a:pPr eaLnBrk="0" hangingPunct="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Disseminate results and outreach to new audiences</a:t>
            </a:r>
          </a:p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kern="100" cap="none" spc="20" smtClean="0">
                <a:solidFill>
                  <a:srgbClr val="777777"/>
                </a:solidFill>
                <a:cs typeface="Helvetica"/>
              </a:rPr>
              <a:t>RACKSPACE</a:t>
            </a:r>
            <a:r>
              <a:rPr lang="en-US" b="0" kern="100" cap="none" spc="20" smtClean="0">
                <a:solidFill>
                  <a:srgbClr val="777777"/>
                </a:solidFill>
                <a:cs typeface="Helvetica"/>
              </a:rPr>
              <a:t>®</a:t>
            </a:r>
            <a:r>
              <a:rPr lang="en-US" kern="100" cap="none" spc="20" smtClean="0">
                <a:solidFill>
                  <a:srgbClr val="777777"/>
                </a:solidFill>
                <a:cs typeface="Helvetica"/>
              </a:rPr>
              <a:t> HOSTING</a:t>
            </a:r>
            <a:r>
              <a:rPr lang="en-US" b="0" kern="100" cap="none" spc="20" smtClean="0">
                <a:solidFill>
                  <a:srgbClr val="777777"/>
                </a:solidFill>
                <a:cs typeface="Helvetica"/>
              </a:rPr>
              <a:t>    |    </a:t>
            </a:r>
            <a:r>
              <a:rPr lang="en-US" kern="100" cap="none" spc="20" smtClean="0">
                <a:solidFill>
                  <a:srgbClr val="777777"/>
                </a:solidFill>
                <a:cs typeface="Helvetica"/>
              </a:rPr>
              <a:t>WWW.RACKSPACE.COM </a:t>
            </a:r>
            <a:endParaRPr lang="en-US" kern="100" cap="none" spc="20" dirty="0" smtClean="0">
              <a:solidFill>
                <a:srgbClr val="777777"/>
              </a:solidFill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7B308D7-9E65-0248-B131-BDA2090177FC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09600" y="1829091"/>
            <a:ext cx="2063659" cy="3890998"/>
            <a:chOff x="7509782" y="1239803"/>
            <a:chExt cx="1301242" cy="3140167"/>
          </a:xfrm>
        </p:grpSpPr>
        <p:pic>
          <p:nvPicPr>
            <p:cNvPr id="7" name="Picture 2" descr="\\cern.ch\dfs\Departments\IT\Projects\openlab\03 Communication\Print\Posters\Sponsors and contributors poster\July2013\CERN_openlab_poster_July_2013.jp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509782" y="1553959"/>
              <a:ext cx="1301242" cy="2826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\\cern.ch\dfs\Departments\IT\Projects\openlab\03 Communication\Print\Posters\Sponsors and contributors poster\July2013\CERN_openlab_poster_July_2013.jp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509782" y="1239803"/>
              <a:ext cx="1301242" cy="285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7110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768097" y="3564764"/>
            <a:ext cx="8320485" cy="387798"/>
          </a:xfrm>
          <a:prstGeom prst="rect">
            <a:avLst/>
          </a:prstGeom>
        </p:spPr>
        <p:txBody>
          <a:bodyPr/>
          <a:lstStyle/>
          <a:p>
            <a:r>
              <a:rPr lang="en-GB" dirty="0" smtClean="0">
                <a:solidFill>
                  <a:schemeClr val="dk1"/>
                </a:solidFill>
              </a:rPr>
              <a:t>Chris Jackson - Rackspace</a:t>
            </a:r>
            <a:endParaRPr lang="en" dirty="0">
              <a:solidFill>
                <a:schemeClr val="dk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 Future </a:t>
            </a:r>
            <a:r>
              <a:rPr lang="en-GB" dirty="0"/>
              <a:t>F</a:t>
            </a:r>
            <a:r>
              <a:rPr lang="en-GB" dirty="0" smtClean="0"/>
              <a:t>or Federation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476763" y="456880"/>
            <a:ext cx="293276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r">
              <a:spcBef>
                <a:spcPts val="600"/>
              </a:spcBef>
              <a:buFont typeface="Arial"/>
              <a:buNone/>
            </a:pPr>
            <a:r>
              <a:rPr lang="en-GB" sz="1400" b="0" dirty="0" smtClean="0"/>
              <a:t>@chriswiggy</a:t>
            </a:r>
          </a:p>
          <a:p>
            <a:pPr marL="0" indent="0" algn="r">
              <a:spcBef>
                <a:spcPts val="600"/>
              </a:spcBef>
              <a:buFont typeface="Arial"/>
              <a:buNone/>
            </a:pPr>
            <a:r>
              <a:rPr lang="en-GB" sz="1400" b="0" dirty="0" smtClean="0"/>
              <a:t>www.rackspace.co.uk/devops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1351" y="476882"/>
            <a:ext cx="336433" cy="33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21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15000"/>
    </mc:Choice>
    <mc:Fallback xmlns="">
      <p:transition xmlns:p14="http://schemas.microsoft.com/office/powerpoint/2010/main" spd="med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645920"/>
            <a:ext cx="10972800" cy="4454553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800" dirty="0" smtClean="0"/>
              <a:t>Explore the feasibility of federation of OpenStack clouds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Demonstrate federation of: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Rackspace Private to Rackspace Public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Rackspace Private to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Party OpenStack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Rackspace Public to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Party OpenStack</a:t>
            </a:r>
          </a:p>
          <a:p>
            <a:pPr>
              <a:lnSpc>
                <a:spcPct val="120000"/>
              </a:lnSpc>
            </a:pPr>
            <a:r>
              <a:rPr lang="en-US" sz="2700" dirty="0" smtClean="0"/>
              <a:t>Delivered:	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Rackspace Private to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Party OpenStack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De-Scoped Public Cloud due to a delay in our Keystone v3 launch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kern="100" cap="none" spc="20" smtClean="0">
                <a:solidFill>
                  <a:srgbClr val="777777"/>
                </a:solidFill>
                <a:cs typeface="Helvetica"/>
              </a:rPr>
              <a:t>RACKSPACE</a:t>
            </a:r>
            <a:r>
              <a:rPr lang="en-US" b="0" kern="100" cap="none" spc="20" smtClean="0">
                <a:solidFill>
                  <a:srgbClr val="777777"/>
                </a:solidFill>
                <a:cs typeface="Helvetica"/>
              </a:rPr>
              <a:t>®</a:t>
            </a:r>
            <a:r>
              <a:rPr lang="en-US" kern="100" cap="none" spc="20" smtClean="0">
                <a:solidFill>
                  <a:srgbClr val="777777"/>
                </a:solidFill>
                <a:cs typeface="Helvetica"/>
              </a:rPr>
              <a:t> HOSTING</a:t>
            </a:r>
            <a:r>
              <a:rPr lang="en-US" b="0" kern="100" cap="none" spc="20" smtClean="0">
                <a:solidFill>
                  <a:srgbClr val="777777"/>
                </a:solidFill>
                <a:cs typeface="Helvetica"/>
              </a:rPr>
              <a:t>    |    </a:t>
            </a:r>
            <a:r>
              <a:rPr lang="en-US" kern="100" cap="none" spc="20" smtClean="0">
                <a:solidFill>
                  <a:srgbClr val="777777"/>
                </a:solidFill>
                <a:cs typeface="Helvetica"/>
              </a:rPr>
              <a:t>WWW.RACKSPACE.COM </a:t>
            </a:r>
            <a:endParaRPr lang="en-US" kern="100" cap="none" spc="20" dirty="0" smtClean="0">
              <a:solidFill>
                <a:srgbClr val="777777"/>
              </a:solidFill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B308D7-9E65-0248-B131-BDA2090177F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CERN OpenLab Project Summary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8190418" y="2687010"/>
            <a:ext cx="3321762" cy="2372373"/>
            <a:chOff x="8190418" y="2979262"/>
            <a:chExt cx="3321762" cy="2372373"/>
          </a:xfrm>
        </p:grpSpPr>
        <p:sp>
          <p:nvSpPr>
            <p:cNvPr id="6" name="Rounded Rectangle 5"/>
            <p:cNvSpPr/>
            <p:nvPr/>
          </p:nvSpPr>
          <p:spPr>
            <a:xfrm>
              <a:off x="9297672" y="2979262"/>
              <a:ext cx="1107254" cy="993087"/>
            </a:xfrm>
            <a:prstGeom prst="roundRect">
              <a:avLst/>
            </a:prstGeom>
            <a:solidFill>
              <a:srgbClr val="920000"/>
            </a:soli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RAX Public</a:t>
              </a:r>
              <a:endParaRPr lang="en-US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0404926" y="4358548"/>
              <a:ext cx="1107254" cy="993087"/>
            </a:xfrm>
            <a:prstGeom prst="roundRect">
              <a:avLst/>
            </a:prstGeom>
            <a:solidFill>
              <a:srgbClr val="920000"/>
            </a:soli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RAX Private</a:t>
              </a:r>
              <a:endParaRPr lang="en-US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8190418" y="4358548"/>
              <a:ext cx="1107254" cy="993087"/>
            </a:xfrm>
            <a:prstGeom prst="roundRect">
              <a:avLst/>
            </a:prstGeom>
            <a:solidFill>
              <a:srgbClr val="000090"/>
            </a:soli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CERN Private</a:t>
              </a:r>
              <a:endParaRPr lang="en-US" dirty="0"/>
            </a:p>
          </p:txBody>
        </p:sp>
        <p:cxnSp>
          <p:nvCxnSpPr>
            <p:cNvPr id="10" name="Elbow Connector 9"/>
            <p:cNvCxnSpPr>
              <a:stCxn id="7" idx="0"/>
              <a:endCxn id="6" idx="3"/>
            </p:cNvCxnSpPr>
            <p:nvPr/>
          </p:nvCxnSpPr>
          <p:spPr>
            <a:xfrm rot="16200000" flipV="1">
              <a:off x="10240369" y="3640363"/>
              <a:ext cx="882742" cy="553627"/>
            </a:xfrm>
            <a:prstGeom prst="bentConnector2">
              <a:avLst/>
            </a:prstGeom>
            <a:ln w="50800">
              <a:solidFill>
                <a:schemeClr val="tx2">
                  <a:lumMod val="75000"/>
                </a:schemeClr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lbow Connector 10"/>
            <p:cNvCxnSpPr>
              <a:stCxn id="8" idx="0"/>
              <a:endCxn id="6" idx="1"/>
            </p:cNvCxnSpPr>
            <p:nvPr/>
          </p:nvCxnSpPr>
          <p:spPr>
            <a:xfrm rot="5400000" flipH="1" flipV="1">
              <a:off x="8579487" y="3640364"/>
              <a:ext cx="882742" cy="553627"/>
            </a:xfrm>
            <a:prstGeom prst="bentConnector2">
              <a:avLst/>
            </a:prstGeom>
            <a:ln w="50800">
              <a:solidFill>
                <a:schemeClr val="tx2">
                  <a:lumMod val="75000"/>
                </a:schemeClr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8" idx="3"/>
              <a:endCxn id="7" idx="1"/>
            </p:cNvCxnSpPr>
            <p:nvPr/>
          </p:nvCxnSpPr>
          <p:spPr>
            <a:xfrm>
              <a:off x="9297672" y="4855092"/>
              <a:ext cx="1107254" cy="0"/>
            </a:xfrm>
            <a:prstGeom prst="straightConnector1">
              <a:avLst/>
            </a:prstGeom>
            <a:ln w="50800">
              <a:solidFill>
                <a:schemeClr val="tx2">
                  <a:lumMod val="75000"/>
                </a:schemeClr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Smiley Face 18"/>
            <p:cNvSpPr/>
            <p:nvPr/>
          </p:nvSpPr>
          <p:spPr>
            <a:xfrm>
              <a:off x="9648981" y="4944632"/>
              <a:ext cx="404636" cy="407003"/>
            </a:xfrm>
            <a:prstGeom prst="smileyFac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7022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CERN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464407" y="1645921"/>
            <a:ext cx="5727592" cy="4257339"/>
          </a:xfrm>
        </p:spPr>
        <p:txBody>
          <a:bodyPr>
            <a:normAutofit lnSpcReduction="10000"/>
          </a:bodyPr>
          <a:lstStyle/>
          <a:p>
            <a:pPr>
              <a:lnSpc>
                <a:spcPct val="140000"/>
              </a:lnSpc>
            </a:pPr>
            <a:r>
              <a:rPr lang="en-US" sz="2800" dirty="0" smtClean="0"/>
              <a:t>Shared passion for Open Source</a:t>
            </a:r>
          </a:p>
          <a:p>
            <a:pPr>
              <a:lnSpc>
                <a:spcPct val="140000"/>
              </a:lnSpc>
            </a:pPr>
            <a:r>
              <a:rPr lang="en-US" sz="2800" dirty="0" smtClean="0"/>
              <a:t>A great partner and ally</a:t>
            </a:r>
          </a:p>
          <a:p>
            <a:pPr>
              <a:lnSpc>
                <a:spcPct val="140000"/>
              </a:lnSpc>
            </a:pPr>
            <a:r>
              <a:rPr lang="en-US" sz="2800" dirty="0" smtClean="0"/>
              <a:t>Full perspective of problems</a:t>
            </a:r>
          </a:p>
          <a:p>
            <a:pPr>
              <a:lnSpc>
                <a:spcPct val="140000"/>
              </a:lnSpc>
            </a:pPr>
            <a:r>
              <a:rPr lang="en-US" sz="2800" dirty="0" smtClean="0"/>
              <a:t>Aligned a community</a:t>
            </a:r>
          </a:p>
          <a:p>
            <a:pPr>
              <a:lnSpc>
                <a:spcPct val="140000"/>
              </a:lnSpc>
            </a:pPr>
            <a:r>
              <a:rPr lang="en-US" sz="2800" dirty="0" smtClean="0"/>
              <a:t>Learned about BIG Big Data</a:t>
            </a:r>
          </a:p>
          <a:p>
            <a:pPr>
              <a:lnSpc>
                <a:spcPct val="140000"/>
              </a:lnSpc>
            </a:pPr>
            <a:r>
              <a:rPr lang="en-US" sz="2800" dirty="0" smtClean="0"/>
              <a:t>Full geek out in the LHC!</a:t>
            </a:r>
            <a:endParaRPr lang="en-US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kern="100" cap="none" spc="20" smtClean="0">
                <a:solidFill>
                  <a:srgbClr val="777777"/>
                </a:solidFill>
                <a:cs typeface="Helvetica"/>
              </a:rPr>
              <a:t>RACKSPACE</a:t>
            </a:r>
            <a:r>
              <a:rPr lang="en-US" b="0" kern="100" cap="none" spc="20" smtClean="0">
                <a:solidFill>
                  <a:srgbClr val="777777"/>
                </a:solidFill>
                <a:cs typeface="Helvetica"/>
              </a:rPr>
              <a:t>®</a:t>
            </a:r>
            <a:r>
              <a:rPr lang="en-US" kern="100" cap="none" spc="20" smtClean="0">
                <a:solidFill>
                  <a:srgbClr val="777777"/>
                </a:solidFill>
                <a:cs typeface="Helvetica"/>
              </a:rPr>
              <a:t> HOSTING</a:t>
            </a:r>
            <a:r>
              <a:rPr lang="en-US" b="0" kern="100" cap="none" spc="20" smtClean="0">
                <a:solidFill>
                  <a:srgbClr val="777777"/>
                </a:solidFill>
                <a:cs typeface="Helvetica"/>
              </a:rPr>
              <a:t>    |    </a:t>
            </a:r>
            <a:r>
              <a:rPr lang="en-US" kern="100" cap="none" spc="20" smtClean="0">
                <a:solidFill>
                  <a:srgbClr val="777777"/>
                </a:solidFill>
                <a:cs typeface="Helvetica"/>
              </a:rPr>
              <a:t>WWW.RACKSPACE.COM </a:t>
            </a:r>
            <a:endParaRPr lang="en-US" kern="100" cap="none" spc="20" dirty="0" smtClean="0">
              <a:solidFill>
                <a:srgbClr val="777777"/>
              </a:solidFill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7B308D7-9E65-0248-B131-BDA2090177F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645920"/>
            <a:ext cx="6464406" cy="425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0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ial-Rackspace-Presentation-Template">
  <a:themeElements>
    <a:clrScheme name="Rackspace-1 2">
      <a:dk1>
        <a:srgbClr val="333333"/>
      </a:dk1>
      <a:lt1>
        <a:sysClr val="window" lastClr="FFFFFF"/>
      </a:lt1>
      <a:dk2>
        <a:srgbClr val="555555"/>
      </a:dk2>
      <a:lt2>
        <a:srgbClr val="FFFFFF"/>
      </a:lt2>
      <a:accent1>
        <a:srgbClr val="C40022"/>
      </a:accent1>
      <a:accent2>
        <a:srgbClr val="920000"/>
      </a:accent2>
      <a:accent3>
        <a:srgbClr val="600000"/>
      </a:accent3>
      <a:accent4>
        <a:srgbClr val="78C846"/>
      </a:accent4>
      <a:accent5>
        <a:srgbClr val="00C8D7"/>
      </a:accent5>
      <a:accent6>
        <a:srgbClr val="FFA046"/>
      </a:accent6>
      <a:hlink>
        <a:srgbClr val="060606"/>
      </a:hlink>
      <a:folHlink>
        <a:srgbClr val="060606"/>
      </a:folHlink>
    </a:clrScheme>
    <a:fontScheme name="Rackspa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 w="3175"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wrap="square" lIns="0" tIns="0" rIns="0" bIns="0" rtlCol="0">
        <a:spAutoFit/>
      </a:bodyPr>
      <a:lstStyle>
        <a:defPPr>
          <a:spcAft>
            <a:spcPts val="1800"/>
          </a:spcAft>
          <a:defRPr dirty="0" err="1" smtClean="0">
            <a:latin typeface="Helvetica"/>
            <a:cs typeface="Helvetica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8D72FAA564C748A4757289829EDF5B" ma:contentTypeVersion="0" ma:contentTypeDescription="Create a new document." ma:contentTypeScope="" ma:versionID="a8e375b79e737fb5dffd01acf6998d9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F909E72-0483-4C74-BA76-C70E7823054F}">
  <ds:schemaRefs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DB3F6EA-CDF0-4C4B-BD7F-4C6A0729EB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C593233-5A69-494B-9775-A731700634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16348</TotalTime>
  <Words>1580</Words>
  <Application>Microsoft Office PowerPoint</Application>
  <PresentationFormat>Custom</PresentationFormat>
  <Paragraphs>349</Paragraphs>
  <Slides>29</Slides>
  <Notes>9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Official-Rackspace-Presentation-Template</vt:lpstr>
      <vt:lpstr>CLOUD FEDERATION</vt:lpstr>
      <vt:lpstr>Why Do We Federate?</vt:lpstr>
      <vt:lpstr>CERN Users – A World Wide Community</vt:lpstr>
      <vt:lpstr>LHC Computing is a World Wide Federation</vt:lpstr>
      <vt:lpstr>How Could CERN &amp; WLCG Use Federated Clouds?</vt:lpstr>
      <vt:lpstr>CERN OpenLab in a Nutshell</vt:lpstr>
      <vt:lpstr>The Future For Federation</vt:lpstr>
      <vt:lpstr>Our CERN OpenLab Project Summary</vt:lpstr>
      <vt:lpstr>Working With CERN</vt:lpstr>
      <vt:lpstr>Why Federate?</vt:lpstr>
      <vt:lpstr>What Do We Want To Enable?</vt:lpstr>
      <vt:lpstr>What Are We Doing Next?</vt:lpstr>
      <vt:lpstr>Technical Deep Dive</vt:lpstr>
      <vt:lpstr>Hybrid Cloud &amp; Federation</vt:lpstr>
      <vt:lpstr>Hybrid cloud &amp; Federation </vt:lpstr>
      <vt:lpstr>Federation In Icehouse</vt:lpstr>
      <vt:lpstr>Cloud Federation – How?</vt:lpstr>
      <vt:lpstr>Federated Authentication</vt:lpstr>
      <vt:lpstr>Real Life Use Case</vt:lpstr>
      <vt:lpstr>PowerPoint Presentation</vt:lpstr>
      <vt:lpstr>PowerPoint Presentation</vt:lpstr>
      <vt:lpstr>Mapping</vt:lpstr>
      <vt:lpstr>Mapping Engine</vt:lpstr>
      <vt:lpstr>Mapping Rules – A Closer Look</vt:lpstr>
      <vt:lpstr>Mapping Rules</vt:lpstr>
      <vt:lpstr>Mapping Rules – Good Practices</vt:lpstr>
      <vt:lpstr>Identity Federation Is Not Perfect (yet)</vt:lpstr>
      <vt:lpstr>What Next?</vt:lpstr>
      <vt:lpstr>PLEASE JOIN OUR FEDERATION DESIGN SESSION!</vt:lpstr>
    </vt:vector>
  </TitlesOfParts>
  <Company>Rackspace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Creative Services</dc:creator>
  <cp:lastModifiedBy>Marek Kamil Denis</cp:lastModifiedBy>
  <cp:revision>307</cp:revision>
  <dcterms:created xsi:type="dcterms:W3CDTF">2013-10-30T18:58:57Z</dcterms:created>
  <dcterms:modified xsi:type="dcterms:W3CDTF">2014-11-04T23:25:53Z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0x010100A48D72FAA564C748A4757289829EDF5B</vt:lpwstr>
  </property>
</Properties>
</file>